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7"/>
  </p:notesMasterIdLst>
  <p:sldIdLst>
    <p:sldId id="277" r:id="rId3"/>
    <p:sldId id="276" r:id="rId4"/>
    <p:sldId id="256" r:id="rId5"/>
    <p:sldId id="278" r:id="rId6"/>
    <p:sldId id="257" r:id="rId7"/>
    <p:sldId id="259" r:id="rId8"/>
    <p:sldId id="260" r:id="rId9"/>
    <p:sldId id="261" r:id="rId10"/>
    <p:sldId id="262" r:id="rId11"/>
    <p:sldId id="289" r:id="rId12"/>
    <p:sldId id="290" r:id="rId13"/>
    <p:sldId id="291" r:id="rId14"/>
    <p:sldId id="294" r:id="rId15"/>
    <p:sldId id="292" r:id="rId16"/>
    <p:sldId id="293" r:id="rId17"/>
    <p:sldId id="258" r:id="rId18"/>
    <p:sldId id="263" r:id="rId19"/>
    <p:sldId id="267" r:id="rId20"/>
    <p:sldId id="268" r:id="rId21"/>
    <p:sldId id="266" r:id="rId22"/>
    <p:sldId id="269" r:id="rId23"/>
    <p:sldId id="270" r:id="rId24"/>
    <p:sldId id="264" r:id="rId25"/>
    <p:sldId id="295" r:id="rId26"/>
    <p:sldId id="296" r:id="rId27"/>
    <p:sldId id="297" r:id="rId28"/>
    <p:sldId id="298" r:id="rId29"/>
    <p:sldId id="308" r:id="rId30"/>
    <p:sldId id="299" r:id="rId31"/>
    <p:sldId id="300" r:id="rId32"/>
    <p:sldId id="305" r:id="rId33"/>
    <p:sldId id="306" r:id="rId34"/>
    <p:sldId id="307" r:id="rId35"/>
    <p:sldId id="274" r:id="rId36"/>
    <p:sldId id="310" r:id="rId37"/>
    <p:sldId id="302" r:id="rId38"/>
    <p:sldId id="309" r:id="rId39"/>
    <p:sldId id="280" r:id="rId40"/>
    <p:sldId id="283" r:id="rId41"/>
    <p:sldId id="286" r:id="rId42"/>
    <p:sldId id="288" r:id="rId43"/>
    <p:sldId id="303" r:id="rId44"/>
    <p:sldId id="287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 snapToGrid="0">
      <p:cViewPr>
        <p:scale>
          <a:sx n="76" d="100"/>
          <a:sy n="76" d="100"/>
        </p:scale>
        <p:origin x="-456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59350-073E-4C05-B565-1A9438912A1F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BC7BC-4A21-490D-963C-B3AA361887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8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BC7BC-4A21-490D-963C-B3AA361887E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4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BC7BC-4A21-490D-963C-B3AA361887E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0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EC886-8D05-41AA-B85A-B596217AE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90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8275D-6428-4842-BB7A-96E2A2712F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970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E9A03-C154-41C7-A6D5-69D56FD861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514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0100A-081F-419D-9D2C-EA2E1D6D64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054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887A5-71C2-4264-BC44-3D7BDE9086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473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593AF-9748-4918-BE2B-D9D4B17328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7027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9D4ABB-7980-49E7-8B5F-2DE0B31EA5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234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ACB37-69E4-4118-AC0F-352EE3DDF6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56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35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61301-112B-4E66-9D12-A161F7CE205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013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4A2AD9-2E3C-43E7-889D-E3B5F46E8C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02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40DC32-5CDC-4AAD-9B30-D4B75358B3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9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0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6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4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BECD0-689B-40DC-949D-D8590F25AB73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18140-B380-4B31-93EF-C66B732998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C979EF-F0EF-4C3B-9703-2E6E3E1DC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70C238-BF03-4D19-991A-4D7314E8A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E33E40-1BB5-4C1B-B42A-E2000F1D6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C071F5C-48CF-4D28-87A2-47CB27B58326}" type="slidenum">
              <a:rPr lang="en-US" altLang="zh-CN" smtClean="0"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3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farhanmd29/svm-model-for-social-network-ads" TargetMode="External"/><Relationship Id="rId2" Type="http://schemas.openxmlformats.org/officeDocument/2006/relationships/hyperlink" Target="https://www.normshield.com/machine-learning-in-cyber-security-domain-9-botnet-dete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flair.training/blogs/svm-kernel-functions/" TargetMode="External"/><Relationship Id="rId5" Type="http://schemas.openxmlformats.org/officeDocument/2006/relationships/hyperlink" Target="https://archive.ics.uci.edu/ml/datasets/detection_of_IoT_botnet_attacks_N_BaIoT" TargetMode="External"/><Relationship Id="rId4" Type="http://schemas.openxmlformats.org/officeDocument/2006/relationships/hyperlink" Target="https://en.wikipedia.org/wiki/Botne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5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b="1" u="sng" dirty="0" smtClean="0">
                <a:solidFill>
                  <a:srgbClr val="FF0000"/>
                </a:solidFill>
              </a:rPr>
              <a:t>PRACTICAL EXAMPLE OF BOTNET ATTACK</a:t>
            </a:r>
            <a:endParaRPr lang="en-IN" sz="6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Attack on Android (Reverse TCP Attack) :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Aritra\Desktop\android_h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6" y="1411400"/>
            <a:ext cx="10030691" cy="51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Site Cloning :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ritra\Desktop\fb_h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7" y="1510145"/>
            <a:ext cx="10224655" cy="46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err="1" smtClean="0">
                <a:solidFill>
                  <a:srgbClr val="FF0000"/>
                </a:solidFill>
              </a:rPr>
              <a:t>Phising</a:t>
            </a:r>
            <a:r>
              <a:rPr lang="en-IN" b="1" u="sng" dirty="0" smtClean="0">
                <a:solidFill>
                  <a:srgbClr val="FF0000"/>
                </a:solidFill>
              </a:rPr>
              <a:t> Attack</a:t>
            </a:r>
            <a:r>
              <a:rPr lang="en-IN" b="1" u="sng" dirty="0" smtClean="0">
                <a:solidFill>
                  <a:srgbClr val="002060"/>
                </a:solidFill>
              </a:rPr>
              <a:t>(Application of site cloning):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4098" name="Picture 2" descr="C:\Users\Aritra\Desktop\phisi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3165"/>
            <a:ext cx="10515600" cy="50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Fake mail sending: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Aritra\Desktop\mail-h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2" y="1385458"/>
            <a:ext cx="9518073" cy="52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Finding vulnerabilities in a site to exploit: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Aritra\Desktop\vu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4" y="1482436"/>
            <a:ext cx="4239488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17" y="1509713"/>
            <a:ext cx="5555674" cy="490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45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621" y="351479"/>
            <a:ext cx="10515600" cy="1325563"/>
          </a:xfrm>
        </p:spPr>
        <p:txBody>
          <a:bodyPr/>
          <a:lstStyle/>
          <a:p>
            <a:r>
              <a:rPr lang="en-US" b="1" u="sng" dirty="0" err="1" smtClean="0">
                <a:solidFill>
                  <a:srgbClr val="C00000"/>
                </a:solidFill>
              </a:rPr>
              <a:t>BotNet</a:t>
            </a:r>
            <a:r>
              <a:rPr lang="en-US" b="1" u="sng" dirty="0" smtClean="0">
                <a:solidFill>
                  <a:srgbClr val="C00000"/>
                </a:solidFill>
              </a:rPr>
              <a:t> Attack Trend: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35" y="1478071"/>
            <a:ext cx="9301548" cy="5072854"/>
          </a:xfrm>
        </p:spPr>
      </p:pic>
    </p:spTree>
    <p:extLst>
      <p:ext uri="{BB962C8B-B14F-4D97-AF65-F5344CB8AC3E}">
        <p14:creationId xmlns:p14="http://schemas.microsoft.com/office/powerpoint/2010/main" val="72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1" y="19564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much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INSECURE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devices are?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9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257" y="219392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Botnets Can be detected ?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08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630304" y="313898"/>
            <a:ext cx="3684896" cy="114641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Most used </a:t>
            </a:r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BotNet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detection Techniques: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166283" y="1460311"/>
            <a:ext cx="2047164" cy="76427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09231" y="1460311"/>
            <a:ext cx="2265528" cy="764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429301" y="2224585"/>
            <a:ext cx="1760563" cy="102358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IDSs 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315201" y="2224585"/>
            <a:ext cx="1692323" cy="10508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HoneyNets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42449" y="3261815"/>
            <a:ext cx="1214651" cy="65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30055" y="3220875"/>
            <a:ext cx="91440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18867" y="3957854"/>
            <a:ext cx="2047164" cy="76427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signature-based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330055" y="3957854"/>
            <a:ext cx="2047164" cy="76427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anomaly-based</a:t>
            </a: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866033" y="4722129"/>
            <a:ext cx="1323833" cy="873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76467" y="4722129"/>
            <a:ext cx="1132764" cy="92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83643" y="5595586"/>
            <a:ext cx="1446663" cy="9689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based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885901" y="5650176"/>
            <a:ext cx="1446663" cy="9689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based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716096"/>
            <a:ext cx="9144000" cy="2390660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FF00"/>
                </a:solidFill>
                <a:latin typeface="Algerian" pitchFamily="82" charset="0"/>
              </a:rPr>
              <a:t>BOTNET ATTACK DETECTION ON I</a:t>
            </a:r>
            <a:r>
              <a:rPr lang="en-US" sz="5300" u="sng" dirty="0" smtClean="0">
                <a:solidFill>
                  <a:srgbClr val="FFFF00"/>
                </a:solidFill>
                <a:latin typeface="Algerian" pitchFamily="82" charset="0"/>
              </a:rPr>
              <a:t>O</a:t>
            </a:r>
            <a:r>
              <a:rPr lang="en-US" u="sng" dirty="0" smtClean="0">
                <a:solidFill>
                  <a:srgbClr val="FFFF00"/>
                </a:solidFill>
                <a:latin typeface="Algerian" pitchFamily="82" charset="0"/>
              </a:rPr>
              <a:t>T DEVICES</a:t>
            </a:r>
            <a:endParaRPr lang="en-US" u="sng" dirty="0">
              <a:solidFill>
                <a:srgbClr val="FFFF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1667"/>
            <a:ext cx="9144000" cy="2688116"/>
          </a:xfrm>
        </p:spPr>
        <p:txBody>
          <a:bodyPr>
            <a:normAutofit/>
          </a:bodyPr>
          <a:lstStyle/>
          <a:p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Aritra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Mukherjee- CIS/17/04/No. 004</a:t>
            </a:r>
            <a:b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Shinjita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Das- CIS/17/04/No</a:t>
            </a:r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016 </a:t>
            </a:r>
          </a:p>
          <a:p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Sujash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Naskar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- CIS/17/04/No</a:t>
            </a:r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024 </a:t>
            </a:r>
          </a:p>
          <a:p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Debasish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Chatterjee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- CIS/17/04/No</a:t>
            </a:r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010</a:t>
            </a:r>
          </a:p>
          <a:p>
            <a:r>
              <a:rPr lang="en-US" sz="3200" u="sng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Under </a:t>
            </a:r>
            <a:r>
              <a:rPr lang="en-US" sz="3200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3200" u="sng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he </a:t>
            </a:r>
            <a:r>
              <a:rPr lang="en-US" sz="3200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</a:t>
            </a:r>
            <a:r>
              <a:rPr lang="en-US" sz="3200" u="sng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uidance of Prof. </a:t>
            </a:r>
            <a:r>
              <a:rPr lang="en-US" sz="3200" b="1" u="sng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Gautam</a:t>
            </a:r>
            <a:r>
              <a:rPr lang="en-US" sz="3200" b="1" u="sng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b="1" u="sng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Mahapatra</a:t>
            </a:r>
            <a:endParaRPr lang="en-US" sz="3200" b="1" u="sng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Motivations: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detection approaches failed:</a:t>
            </a:r>
          </a:p>
          <a:p>
            <a:pPr lvl="1"/>
            <a:r>
              <a:rPr lang="en-US" dirty="0" smtClean="0"/>
              <a:t>Signature Based approach</a:t>
            </a:r>
          </a:p>
          <a:p>
            <a:endParaRPr lang="en-US" dirty="0" smtClean="0"/>
          </a:p>
          <a:p>
            <a:r>
              <a:rPr lang="en-US" dirty="0" smtClean="0"/>
              <a:t>Problem Hard: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Lack of general definition of Botnet Behavior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Attackers have much freedom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Need a new approach: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Machine learning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8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3" y="997961"/>
            <a:ext cx="10058400" cy="565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2823" y="122832"/>
            <a:ext cx="664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Machine Learning works?</a:t>
            </a:r>
            <a:endParaRPr lang="en-US" sz="40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2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FFC000"/>
                </a:solidFill>
              </a:rPr>
              <a:t>Types Of Machine Learning:</a:t>
            </a:r>
            <a:endParaRPr lang="en-US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b="1" dirty="0" smtClean="0">
                <a:solidFill>
                  <a:srgbClr val="002060"/>
                </a:solidFill>
              </a:rPr>
              <a:t>Supervised Learning </a:t>
            </a:r>
            <a:r>
              <a:rPr lang="en-US" dirty="0" smtClean="0"/>
              <a:t>– Train me!</a:t>
            </a:r>
          </a:p>
          <a:p>
            <a:pPr>
              <a:lnSpc>
                <a:spcPct val="250000"/>
              </a:lnSpc>
            </a:pPr>
            <a:r>
              <a:rPr lang="en-US" b="1" dirty="0" smtClean="0">
                <a:solidFill>
                  <a:srgbClr val="002060"/>
                </a:solidFill>
              </a:rPr>
              <a:t>Unsupervised Learning </a:t>
            </a:r>
            <a:r>
              <a:rPr lang="en-US" dirty="0" smtClean="0"/>
              <a:t>– I am self sufficient in Learning.</a:t>
            </a:r>
          </a:p>
        </p:txBody>
      </p:sp>
      <p:pic>
        <p:nvPicPr>
          <p:cNvPr id="4" name="Picture 3" descr="Image result for types of machine learn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26" y="1457325"/>
            <a:ext cx="9031266" cy="3943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6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202323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Machine Learning Algorithm</a:t>
            </a:r>
            <a:b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in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</a:t>
            </a:r>
            <a:r>
              <a:rPr lang="en-U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BotNet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21" y="2224585"/>
            <a:ext cx="10515600" cy="3925082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C4.5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Random Forest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Support Vector Machine(SVM)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Artificial Neural Network(ANN)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K Nearest Neighbors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56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619B033E-413A-4F59-A7E5-9148E396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1" y="23816"/>
            <a:ext cx="10515600" cy="7778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b="1" dirty="0">
                <a:latin typeface="+mn-lt"/>
              </a:rPr>
              <a:t>Support Vector Machine</a:t>
            </a:r>
            <a:endParaRPr lang="en-US" altLang="zh-CN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43F472D3-4E6A-49B1-962A-DB04395DA2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3902" y="801688"/>
            <a:ext cx="10869084" cy="23622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zh-CN" sz="23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300" b="1" dirty="0"/>
              <a:t>A Support Vector Machine or SVM is a supervised machine learning algorithm that analyzes data for classification and regression.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300" b="1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b="1" dirty="0"/>
              <a:t>Primarily a binary linear classifier as well as multiclass classifier.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zh-CN" sz="2300" b="1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zh-CN" sz="2300" b="1" dirty="0"/>
          </a:p>
        </p:txBody>
      </p:sp>
      <p:sp>
        <p:nvSpPr>
          <p:cNvPr id="3076" name="AutoShape 7" descr="Image result for svm"/>
          <p:cNvSpPr>
            <a:spLocks noChangeAspect="1" noChangeArrowheads="1"/>
          </p:cNvSpPr>
          <p:nvPr/>
        </p:nvSpPr>
        <p:spPr bwMode="auto">
          <a:xfrm>
            <a:off x="5892800" y="32766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77" name="AutoShape 9" descr="Image result for svm"/>
          <p:cNvSpPr>
            <a:spLocks noChangeAspect="1" noChangeArrowheads="1"/>
          </p:cNvSpPr>
          <p:nvPr/>
        </p:nvSpPr>
        <p:spPr bwMode="auto">
          <a:xfrm>
            <a:off x="6096000" y="34290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3078" name="Picture 11" descr="Image result for sv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35" y="3327403"/>
            <a:ext cx="4893733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Box 1"/>
          <p:cNvSpPr txBox="1">
            <a:spLocks noChangeArrowheads="1"/>
          </p:cNvSpPr>
          <p:nvPr/>
        </p:nvSpPr>
        <p:spPr bwMode="auto">
          <a:xfrm>
            <a:off x="5181600" y="5834064"/>
            <a:ext cx="223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smtClean="0">
                <a:solidFill>
                  <a:prstClr val="black"/>
                </a:solidFill>
                <a:latin typeface="Arial" charset="0"/>
              </a:rPr>
              <a:t>Binary classifier</a:t>
            </a:r>
          </a:p>
        </p:txBody>
      </p:sp>
    </p:spTree>
    <p:extLst>
      <p:ext uri="{BB962C8B-B14F-4D97-AF65-F5344CB8AC3E}">
        <p14:creationId xmlns:p14="http://schemas.microsoft.com/office/powerpoint/2010/main" val="6673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ChangeArrowheads="1"/>
          </p:cNvSpPr>
          <p:nvPr/>
        </p:nvSpPr>
        <p:spPr bwMode="auto">
          <a:xfrm>
            <a:off x="7315200" y="928688"/>
            <a:ext cx="21336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600" i="1" smtClean="0">
                <a:solidFill>
                  <a:prstClr val="black"/>
                </a:solidFill>
                <a:latin typeface="Tahoma" pitchFamily="34" charset="0"/>
              </a:rPr>
              <a:t>f </a:t>
            </a: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        </a:t>
            </a:r>
          </a:p>
        </p:txBody>
      </p:sp>
      <p:sp>
        <p:nvSpPr>
          <p:cNvPr id="4099" name="Line 9"/>
          <p:cNvSpPr>
            <a:spLocks noChangeShapeType="1"/>
          </p:cNvSpPr>
          <p:nvPr/>
        </p:nvSpPr>
        <p:spPr bwMode="auto">
          <a:xfrm>
            <a:off x="5486400" y="12192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0" name="Text Box 10"/>
          <p:cNvSpPr txBox="1">
            <a:spLocks noChangeArrowheads="1"/>
          </p:cNvSpPr>
          <p:nvPr/>
        </p:nvSpPr>
        <p:spPr bwMode="auto">
          <a:xfrm>
            <a:off x="4876800" y="914403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</a:p>
        </p:txBody>
      </p:sp>
      <p:sp>
        <p:nvSpPr>
          <p:cNvPr id="4101" name="Line 13"/>
          <p:cNvSpPr>
            <a:spLocks noChangeShapeType="1"/>
          </p:cNvSpPr>
          <p:nvPr/>
        </p:nvSpPr>
        <p:spPr bwMode="auto">
          <a:xfrm>
            <a:off x="9448800" y="12192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2" name="Text Box 14"/>
          <p:cNvSpPr txBox="1">
            <a:spLocks noChangeArrowheads="1"/>
          </p:cNvSpPr>
          <p:nvPr/>
        </p:nvSpPr>
        <p:spPr bwMode="auto">
          <a:xfrm>
            <a:off x="11277600" y="990600"/>
            <a:ext cx="111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200" smtClean="0">
                <a:solidFill>
                  <a:prstClr val="black"/>
                </a:solidFill>
                <a:latin typeface="Tahoma" pitchFamily="34" charset="0"/>
              </a:rPr>
              <a:t>y</a:t>
            </a:r>
            <a:r>
              <a:rPr lang="en-US" altLang="zh-CN" sz="3200" baseline="30000" smtClean="0">
                <a:solidFill>
                  <a:prstClr val="black"/>
                </a:solidFill>
                <a:latin typeface="Tahoma" pitchFamily="34" charset="0"/>
              </a:rPr>
              <a:t>est</a:t>
            </a:r>
          </a:p>
        </p:txBody>
      </p:sp>
      <p:sp>
        <p:nvSpPr>
          <p:cNvPr id="4103" name="Line 18"/>
          <p:cNvSpPr>
            <a:spLocks noChangeShapeType="1"/>
          </p:cNvSpPr>
          <p:nvPr/>
        </p:nvSpPr>
        <p:spPr bwMode="auto">
          <a:xfrm>
            <a:off x="3657600" y="23622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4" name="Line 19"/>
          <p:cNvSpPr>
            <a:spLocks noChangeShapeType="1"/>
          </p:cNvSpPr>
          <p:nvPr/>
        </p:nvSpPr>
        <p:spPr bwMode="auto">
          <a:xfrm flipV="1">
            <a:off x="3454400" y="5715000"/>
            <a:ext cx="4876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5" name="Oval 20"/>
          <p:cNvSpPr>
            <a:spLocks noChangeAspect="1" noChangeArrowheads="1"/>
          </p:cNvSpPr>
          <p:nvPr/>
        </p:nvSpPr>
        <p:spPr bwMode="auto">
          <a:xfrm>
            <a:off x="5160436" y="5184778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6" name="Oval 21"/>
          <p:cNvSpPr>
            <a:spLocks noChangeAspect="1" noChangeArrowheads="1"/>
          </p:cNvSpPr>
          <p:nvPr/>
        </p:nvSpPr>
        <p:spPr bwMode="auto">
          <a:xfrm>
            <a:off x="3517902" y="4056066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7" name="Oval 22"/>
          <p:cNvSpPr>
            <a:spLocks noChangeAspect="1" noChangeArrowheads="1"/>
          </p:cNvSpPr>
          <p:nvPr/>
        </p:nvSpPr>
        <p:spPr bwMode="auto">
          <a:xfrm>
            <a:off x="5990169" y="2967041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8" name="Oval 23"/>
          <p:cNvSpPr>
            <a:spLocks noChangeAspect="1" noChangeArrowheads="1"/>
          </p:cNvSpPr>
          <p:nvPr/>
        </p:nvSpPr>
        <p:spPr bwMode="auto">
          <a:xfrm>
            <a:off x="6074836" y="3787777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09" name="Oval 24"/>
          <p:cNvSpPr>
            <a:spLocks noChangeAspect="1" noChangeArrowheads="1"/>
          </p:cNvSpPr>
          <p:nvPr/>
        </p:nvSpPr>
        <p:spPr bwMode="auto">
          <a:xfrm>
            <a:off x="4749802" y="2816225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0" name="Oval 25"/>
          <p:cNvSpPr>
            <a:spLocks noChangeAspect="1" noChangeArrowheads="1"/>
          </p:cNvSpPr>
          <p:nvPr/>
        </p:nvSpPr>
        <p:spPr bwMode="auto">
          <a:xfrm>
            <a:off x="5384802" y="3886201"/>
            <a:ext cx="71967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1" name="Oval 26"/>
          <p:cNvSpPr>
            <a:spLocks noChangeAspect="1" noChangeArrowheads="1"/>
          </p:cNvSpPr>
          <p:nvPr/>
        </p:nvSpPr>
        <p:spPr bwMode="auto">
          <a:xfrm>
            <a:off x="4267202" y="3276600"/>
            <a:ext cx="80433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2" name="Oval 27"/>
          <p:cNvSpPr>
            <a:spLocks noChangeAspect="1" noChangeArrowheads="1"/>
          </p:cNvSpPr>
          <p:nvPr/>
        </p:nvSpPr>
        <p:spPr bwMode="auto">
          <a:xfrm>
            <a:off x="7010402" y="4267200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3" name="Oval 28"/>
          <p:cNvSpPr>
            <a:spLocks noChangeAspect="1" noChangeArrowheads="1"/>
          </p:cNvSpPr>
          <p:nvPr/>
        </p:nvSpPr>
        <p:spPr bwMode="auto">
          <a:xfrm rot="-1118274">
            <a:off x="5386919" y="4595816"/>
            <a:ext cx="71967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4" name="Oval 29"/>
          <p:cNvSpPr>
            <a:spLocks noChangeAspect="1" noChangeArrowheads="1"/>
          </p:cNvSpPr>
          <p:nvPr/>
        </p:nvSpPr>
        <p:spPr bwMode="auto">
          <a:xfrm rot="-1118274">
            <a:off x="8208436" y="33813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5" name="Oval 30"/>
          <p:cNvSpPr>
            <a:spLocks noChangeAspect="1" noChangeArrowheads="1"/>
          </p:cNvSpPr>
          <p:nvPr/>
        </p:nvSpPr>
        <p:spPr bwMode="auto">
          <a:xfrm rot="-1118274">
            <a:off x="7264402" y="4697413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6" name="Oval 31"/>
          <p:cNvSpPr>
            <a:spLocks noChangeAspect="1" noChangeArrowheads="1"/>
          </p:cNvSpPr>
          <p:nvPr/>
        </p:nvSpPr>
        <p:spPr bwMode="auto">
          <a:xfrm rot="-1118274">
            <a:off x="4368802" y="2819400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7" name="Oval 32"/>
          <p:cNvSpPr>
            <a:spLocks noChangeAspect="1" noChangeArrowheads="1"/>
          </p:cNvSpPr>
          <p:nvPr/>
        </p:nvSpPr>
        <p:spPr bwMode="auto">
          <a:xfrm rot="-1118274">
            <a:off x="6485469" y="37369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8" name="Oval 33"/>
          <p:cNvSpPr>
            <a:spLocks noChangeAspect="1" noChangeArrowheads="1"/>
          </p:cNvSpPr>
          <p:nvPr/>
        </p:nvSpPr>
        <p:spPr bwMode="auto">
          <a:xfrm rot="-1118274">
            <a:off x="8026402" y="4648203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19" name="Oval 34"/>
          <p:cNvSpPr>
            <a:spLocks noChangeAspect="1" noChangeArrowheads="1"/>
          </p:cNvSpPr>
          <p:nvPr/>
        </p:nvSpPr>
        <p:spPr bwMode="auto">
          <a:xfrm rot="-1118274">
            <a:off x="4356102" y="3792539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0" name="Oval 35"/>
          <p:cNvSpPr>
            <a:spLocks noChangeAspect="1" noChangeArrowheads="1"/>
          </p:cNvSpPr>
          <p:nvPr/>
        </p:nvSpPr>
        <p:spPr bwMode="auto">
          <a:xfrm rot="5895381">
            <a:off x="5367340" y="3200932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1" name="Oval 36"/>
          <p:cNvSpPr>
            <a:spLocks noChangeAspect="1" noChangeArrowheads="1"/>
          </p:cNvSpPr>
          <p:nvPr/>
        </p:nvSpPr>
        <p:spPr bwMode="auto">
          <a:xfrm rot="5895381">
            <a:off x="5727437" y="5385068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2" name="Oval 37"/>
          <p:cNvSpPr>
            <a:spLocks noChangeAspect="1" noChangeArrowheads="1"/>
          </p:cNvSpPr>
          <p:nvPr/>
        </p:nvSpPr>
        <p:spPr bwMode="auto">
          <a:xfrm rot="5895381">
            <a:off x="4364040" y="4241274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3" name="Oval 38"/>
          <p:cNvSpPr>
            <a:spLocks noChangeAspect="1" noChangeArrowheads="1"/>
          </p:cNvSpPr>
          <p:nvPr/>
        </p:nvSpPr>
        <p:spPr bwMode="auto">
          <a:xfrm rot="5895381">
            <a:off x="6002340" y="2537357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4" name="Oval 39"/>
          <p:cNvSpPr>
            <a:spLocks noChangeAspect="1" noChangeArrowheads="1"/>
          </p:cNvSpPr>
          <p:nvPr/>
        </p:nvSpPr>
        <p:spPr bwMode="auto">
          <a:xfrm rot="5895381">
            <a:off x="7285834" y="4286518"/>
            <a:ext cx="58737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5" name="Oval 40"/>
          <p:cNvSpPr>
            <a:spLocks noChangeAspect="1" noChangeArrowheads="1"/>
          </p:cNvSpPr>
          <p:nvPr/>
        </p:nvSpPr>
        <p:spPr bwMode="auto">
          <a:xfrm rot="5895381">
            <a:off x="6038324" y="422328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6" name="Oval 41"/>
          <p:cNvSpPr>
            <a:spLocks noChangeAspect="1" noChangeArrowheads="1"/>
          </p:cNvSpPr>
          <p:nvPr/>
        </p:nvSpPr>
        <p:spPr bwMode="auto">
          <a:xfrm rot="5895381">
            <a:off x="7704139" y="3508907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7" name="Oval 42"/>
          <p:cNvSpPr>
            <a:spLocks noChangeAspect="1" noChangeArrowheads="1"/>
          </p:cNvSpPr>
          <p:nvPr/>
        </p:nvSpPr>
        <p:spPr bwMode="auto">
          <a:xfrm rot="5895381">
            <a:off x="4328057" y="2488674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8" name="Oval 43"/>
          <p:cNvSpPr>
            <a:spLocks noChangeAspect="1" noChangeArrowheads="1"/>
          </p:cNvSpPr>
          <p:nvPr/>
        </p:nvSpPr>
        <p:spPr bwMode="auto">
          <a:xfrm rot="5895381">
            <a:off x="7225773" y="3416831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29" name="Oval 44"/>
          <p:cNvSpPr>
            <a:spLocks noChangeAspect="1" noChangeArrowheads="1"/>
          </p:cNvSpPr>
          <p:nvPr/>
        </p:nvSpPr>
        <p:spPr bwMode="auto">
          <a:xfrm rot="5895381">
            <a:off x="7036068" y="4862251"/>
            <a:ext cx="58737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0" name="Oval 45"/>
          <p:cNvSpPr>
            <a:spLocks noChangeAspect="1" noChangeArrowheads="1"/>
          </p:cNvSpPr>
          <p:nvPr/>
        </p:nvSpPr>
        <p:spPr bwMode="auto">
          <a:xfrm rot="4777107">
            <a:off x="4877068" y="3676915"/>
            <a:ext cx="58737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1" name="Oval 46"/>
          <p:cNvSpPr>
            <a:spLocks noChangeAspect="1" noChangeArrowheads="1"/>
          </p:cNvSpPr>
          <p:nvPr/>
        </p:nvSpPr>
        <p:spPr bwMode="auto">
          <a:xfrm rot="4777107">
            <a:off x="6412973" y="53980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2" name="Oval 47"/>
          <p:cNvSpPr>
            <a:spLocks noChangeAspect="1" noChangeArrowheads="1"/>
          </p:cNvSpPr>
          <p:nvPr/>
        </p:nvSpPr>
        <p:spPr bwMode="auto">
          <a:xfrm rot="4777107">
            <a:off x="6006573" y="50170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3" name="Oval 48"/>
          <p:cNvSpPr>
            <a:spLocks noChangeAspect="1" noChangeArrowheads="1"/>
          </p:cNvSpPr>
          <p:nvPr/>
        </p:nvSpPr>
        <p:spPr bwMode="auto">
          <a:xfrm rot="4777107">
            <a:off x="3969015" y="3879588"/>
            <a:ext cx="58738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4" name="Oval 49"/>
          <p:cNvSpPr>
            <a:spLocks noChangeAspect="1" noChangeArrowheads="1"/>
          </p:cNvSpPr>
          <p:nvPr/>
        </p:nvSpPr>
        <p:spPr bwMode="auto">
          <a:xfrm rot="4777107">
            <a:off x="5162551" y="2919944"/>
            <a:ext cx="50800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5" name="Oval 50"/>
          <p:cNvSpPr>
            <a:spLocks noChangeAspect="1" noChangeArrowheads="1"/>
          </p:cNvSpPr>
          <p:nvPr/>
        </p:nvSpPr>
        <p:spPr bwMode="auto">
          <a:xfrm rot="4777107">
            <a:off x="6019801" y="4506386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6" name="Oval 51"/>
          <p:cNvSpPr>
            <a:spLocks noChangeAspect="1" noChangeArrowheads="1"/>
          </p:cNvSpPr>
          <p:nvPr/>
        </p:nvSpPr>
        <p:spPr bwMode="auto">
          <a:xfrm rot="4777107">
            <a:off x="3552032" y="3224480"/>
            <a:ext cx="58738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7" name="Oval 52"/>
          <p:cNvSpPr>
            <a:spLocks noChangeAspect="1" noChangeArrowheads="1"/>
          </p:cNvSpPr>
          <p:nvPr/>
        </p:nvSpPr>
        <p:spPr bwMode="auto">
          <a:xfrm rot="4777107">
            <a:off x="5462855" y="5191393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8" name="Oval 53"/>
          <p:cNvSpPr>
            <a:spLocks noChangeAspect="1" noChangeArrowheads="1"/>
          </p:cNvSpPr>
          <p:nvPr/>
        </p:nvSpPr>
        <p:spPr bwMode="auto">
          <a:xfrm rot="4777107">
            <a:off x="7283451" y="4898499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39" name="Text Box 54"/>
          <p:cNvSpPr txBox="1">
            <a:spLocks noChangeArrowheads="1"/>
          </p:cNvSpPr>
          <p:nvPr/>
        </p:nvSpPr>
        <p:spPr bwMode="auto">
          <a:xfrm>
            <a:off x="7518400" y="1828800"/>
            <a:ext cx="426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f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(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,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 = sign(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 x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 +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</a:t>
            </a:r>
          </a:p>
        </p:txBody>
      </p:sp>
      <p:sp>
        <p:nvSpPr>
          <p:cNvPr id="4140" name="Text Box 55"/>
          <p:cNvSpPr txBox="1">
            <a:spLocks noChangeArrowheads="1"/>
          </p:cNvSpPr>
          <p:nvPr/>
        </p:nvSpPr>
        <p:spPr bwMode="auto">
          <a:xfrm>
            <a:off x="8534400" y="3352801"/>
            <a:ext cx="325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endParaRPr lang="en-US" altLang="en-US" sz="2000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4141" name="Text Box 56"/>
          <p:cNvSpPr txBox="1">
            <a:spLocks noChangeArrowheads="1"/>
          </p:cNvSpPr>
          <p:nvPr/>
        </p:nvSpPr>
        <p:spPr bwMode="auto">
          <a:xfrm>
            <a:off x="8737600" y="2438401"/>
            <a:ext cx="3657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400" smtClean="0">
                <a:solidFill>
                  <a:prstClr val="black"/>
                </a:solidFill>
                <a:latin typeface="Tahoma" pitchFamily="34" charset="0"/>
              </a:rPr>
              <a:t>Define the </a:t>
            </a:r>
            <a:r>
              <a:rPr lang="en-US" altLang="zh-CN" sz="2400" smtClean="0">
                <a:solidFill>
                  <a:srgbClr val="0563C1"/>
                </a:solidFill>
                <a:latin typeface="Tahoma" pitchFamily="34" charset="0"/>
              </a:rPr>
              <a:t>margin</a:t>
            </a:r>
            <a:r>
              <a:rPr lang="en-US" altLang="zh-CN" sz="2400" smtClean="0">
                <a:solidFill>
                  <a:prstClr val="black"/>
                </a:solidFill>
                <a:latin typeface="Tahoma" pitchFamily="34" charset="0"/>
              </a:rPr>
              <a:t> of a linear classifier as the width that the boundary could be increased by before hitting a datapoint.</a:t>
            </a:r>
          </a:p>
        </p:txBody>
      </p:sp>
      <p:grpSp>
        <p:nvGrpSpPr>
          <p:cNvPr id="4142" name="Group 57"/>
          <p:cNvGrpSpPr>
            <a:grpSpLocks/>
          </p:cNvGrpSpPr>
          <p:nvPr/>
        </p:nvGrpSpPr>
        <p:grpSpPr bwMode="auto">
          <a:xfrm rot="-4217956">
            <a:off x="2737909" y="4228043"/>
            <a:ext cx="5562600" cy="2116"/>
            <a:chOff x="960" y="3888"/>
            <a:chExt cx="3504" cy="0"/>
          </a:xfrm>
        </p:grpSpPr>
        <p:sp>
          <p:nvSpPr>
            <p:cNvPr id="4193" name="Line 58"/>
            <p:cNvSpPr>
              <a:spLocks noChangeShapeType="1"/>
            </p:cNvSpPr>
            <p:nvPr/>
          </p:nvSpPr>
          <p:spPr bwMode="auto">
            <a:xfrm>
              <a:off x="1008" y="3888"/>
              <a:ext cx="3408" cy="0"/>
            </a:xfrm>
            <a:prstGeom prst="line">
              <a:avLst/>
            </a:prstGeom>
            <a:noFill/>
            <a:ln w="1047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194" name="Line 59"/>
            <p:cNvSpPr>
              <a:spLocks noChangeShapeType="1"/>
            </p:cNvSpPr>
            <p:nvPr/>
          </p:nvSpPr>
          <p:spPr bwMode="auto">
            <a:xfrm>
              <a:off x="960" y="3888"/>
              <a:ext cx="35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1315" name="Rectangle 60">
            <a:extLst>
              <a:ext uri="{FF2B5EF4-FFF2-40B4-BE49-F238E27FC236}">
                <a16:creationId xmlns:a16="http://schemas.microsoft.com/office/drawing/2014/main" xmlns="" id="{DA2B0350-82FB-4DD0-8FE3-1AC934764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125413"/>
            <a:ext cx="6197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200" b="1" dirty="0">
                <a:solidFill>
                  <a:prstClr val="black"/>
                </a:solidFill>
                <a:latin typeface="Garamond" panose="02020404030301010803" pitchFamily="18" charset="0"/>
              </a:rPr>
              <a:t>Classifier</a:t>
            </a:r>
            <a:r>
              <a:rPr lang="en-US" altLang="zh-CN" sz="4200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zh-CN" sz="4200" b="1" dirty="0">
                <a:solidFill>
                  <a:prstClr val="black"/>
                </a:solidFill>
                <a:latin typeface="Garamond" panose="02020404030301010803" pitchFamily="18" charset="0"/>
              </a:rPr>
              <a:t>Margin</a:t>
            </a:r>
          </a:p>
        </p:txBody>
      </p:sp>
      <p:sp>
        <p:nvSpPr>
          <p:cNvPr id="4144" name="Rectangle 61"/>
          <p:cNvSpPr>
            <a:spLocks noChangeArrowheads="1"/>
          </p:cNvSpPr>
          <p:nvPr/>
        </p:nvSpPr>
        <p:spPr bwMode="auto">
          <a:xfrm>
            <a:off x="7315200" y="928688"/>
            <a:ext cx="21336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600" i="1" smtClean="0">
                <a:solidFill>
                  <a:prstClr val="black"/>
                </a:solidFill>
                <a:latin typeface="Tahoma" pitchFamily="34" charset="0"/>
              </a:rPr>
              <a:t>f </a:t>
            </a: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        </a:t>
            </a:r>
          </a:p>
        </p:txBody>
      </p:sp>
      <p:sp>
        <p:nvSpPr>
          <p:cNvPr id="4145" name="Line 62"/>
          <p:cNvSpPr>
            <a:spLocks noChangeShapeType="1"/>
          </p:cNvSpPr>
          <p:nvPr/>
        </p:nvSpPr>
        <p:spPr bwMode="auto">
          <a:xfrm>
            <a:off x="5486400" y="12192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46" name="Text Box 63"/>
          <p:cNvSpPr txBox="1">
            <a:spLocks noChangeArrowheads="1"/>
          </p:cNvSpPr>
          <p:nvPr/>
        </p:nvSpPr>
        <p:spPr bwMode="auto">
          <a:xfrm>
            <a:off x="4876800" y="914403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</a:p>
        </p:txBody>
      </p:sp>
      <p:sp>
        <p:nvSpPr>
          <p:cNvPr id="4147" name="Line 66"/>
          <p:cNvSpPr>
            <a:spLocks noChangeShapeType="1"/>
          </p:cNvSpPr>
          <p:nvPr/>
        </p:nvSpPr>
        <p:spPr bwMode="auto">
          <a:xfrm>
            <a:off x="9448800" y="12192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48" name="Text Box 67"/>
          <p:cNvSpPr txBox="1">
            <a:spLocks noChangeArrowheads="1"/>
          </p:cNvSpPr>
          <p:nvPr/>
        </p:nvSpPr>
        <p:spPr bwMode="auto">
          <a:xfrm>
            <a:off x="11277600" y="990600"/>
            <a:ext cx="111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200" smtClean="0">
                <a:solidFill>
                  <a:prstClr val="black"/>
                </a:solidFill>
                <a:latin typeface="Tahoma" pitchFamily="34" charset="0"/>
              </a:rPr>
              <a:t>y</a:t>
            </a:r>
            <a:r>
              <a:rPr lang="en-US" altLang="zh-CN" sz="3200" baseline="30000" smtClean="0">
                <a:solidFill>
                  <a:prstClr val="black"/>
                </a:solidFill>
                <a:latin typeface="Tahoma" pitchFamily="34" charset="0"/>
              </a:rPr>
              <a:t>est</a:t>
            </a:r>
          </a:p>
        </p:txBody>
      </p:sp>
      <p:sp>
        <p:nvSpPr>
          <p:cNvPr id="4149" name="Line 71"/>
          <p:cNvSpPr>
            <a:spLocks noChangeShapeType="1"/>
          </p:cNvSpPr>
          <p:nvPr/>
        </p:nvSpPr>
        <p:spPr bwMode="auto">
          <a:xfrm>
            <a:off x="3657600" y="23622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0" name="Line 72"/>
          <p:cNvSpPr>
            <a:spLocks noChangeShapeType="1"/>
          </p:cNvSpPr>
          <p:nvPr/>
        </p:nvSpPr>
        <p:spPr bwMode="auto">
          <a:xfrm flipV="1">
            <a:off x="3454400" y="5715000"/>
            <a:ext cx="4876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1" name="Oval 73"/>
          <p:cNvSpPr>
            <a:spLocks noChangeAspect="1" noChangeArrowheads="1"/>
          </p:cNvSpPr>
          <p:nvPr/>
        </p:nvSpPr>
        <p:spPr bwMode="auto">
          <a:xfrm>
            <a:off x="5160436" y="5184778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2" name="Oval 74"/>
          <p:cNvSpPr>
            <a:spLocks noChangeAspect="1" noChangeArrowheads="1"/>
          </p:cNvSpPr>
          <p:nvPr/>
        </p:nvSpPr>
        <p:spPr bwMode="auto">
          <a:xfrm>
            <a:off x="3517902" y="4056066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3" name="Oval 75"/>
          <p:cNvSpPr>
            <a:spLocks noChangeAspect="1" noChangeArrowheads="1"/>
          </p:cNvSpPr>
          <p:nvPr/>
        </p:nvSpPr>
        <p:spPr bwMode="auto">
          <a:xfrm>
            <a:off x="5990169" y="2967041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4" name="Oval 76"/>
          <p:cNvSpPr>
            <a:spLocks noChangeAspect="1" noChangeArrowheads="1"/>
          </p:cNvSpPr>
          <p:nvPr/>
        </p:nvSpPr>
        <p:spPr bwMode="auto">
          <a:xfrm>
            <a:off x="6074836" y="3787777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5" name="Oval 77"/>
          <p:cNvSpPr>
            <a:spLocks noChangeAspect="1" noChangeArrowheads="1"/>
          </p:cNvSpPr>
          <p:nvPr/>
        </p:nvSpPr>
        <p:spPr bwMode="auto">
          <a:xfrm>
            <a:off x="4749802" y="2816225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6" name="Oval 78"/>
          <p:cNvSpPr>
            <a:spLocks noChangeAspect="1" noChangeArrowheads="1"/>
          </p:cNvSpPr>
          <p:nvPr/>
        </p:nvSpPr>
        <p:spPr bwMode="auto">
          <a:xfrm>
            <a:off x="5384802" y="3886201"/>
            <a:ext cx="71967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7" name="Oval 79"/>
          <p:cNvSpPr>
            <a:spLocks noChangeAspect="1" noChangeArrowheads="1"/>
          </p:cNvSpPr>
          <p:nvPr/>
        </p:nvSpPr>
        <p:spPr bwMode="auto">
          <a:xfrm>
            <a:off x="4267202" y="3276600"/>
            <a:ext cx="80433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8" name="Oval 80"/>
          <p:cNvSpPr>
            <a:spLocks noChangeAspect="1" noChangeArrowheads="1"/>
          </p:cNvSpPr>
          <p:nvPr/>
        </p:nvSpPr>
        <p:spPr bwMode="auto">
          <a:xfrm>
            <a:off x="7010402" y="4267200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59" name="Oval 81"/>
          <p:cNvSpPr>
            <a:spLocks noChangeAspect="1" noChangeArrowheads="1"/>
          </p:cNvSpPr>
          <p:nvPr/>
        </p:nvSpPr>
        <p:spPr bwMode="auto">
          <a:xfrm rot="-1118274">
            <a:off x="5386919" y="4595816"/>
            <a:ext cx="71967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0" name="Oval 82"/>
          <p:cNvSpPr>
            <a:spLocks noChangeAspect="1" noChangeArrowheads="1"/>
          </p:cNvSpPr>
          <p:nvPr/>
        </p:nvSpPr>
        <p:spPr bwMode="auto">
          <a:xfrm rot="-1118274">
            <a:off x="8208436" y="33813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1" name="Oval 83"/>
          <p:cNvSpPr>
            <a:spLocks noChangeAspect="1" noChangeArrowheads="1"/>
          </p:cNvSpPr>
          <p:nvPr/>
        </p:nvSpPr>
        <p:spPr bwMode="auto">
          <a:xfrm rot="-1118274">
            <a:off x="7264402" y="4697413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2" name="Oval 84"/>
          <p:cNvSpPr>
            <a:spLocks noChangeAspect="1" noChangeArrowheads="1"/>
          </p:cNvSpPr>
          <p:nvPr/>
        </p:nvSpPr>
        <p:spPr bwMode="auto">
          <a:xfrm rot="-1118274">
            <a:off x="4368802" y="2819400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3" name="Oval 85"/>
          <p:cNvSpPr>
            <a:spLocks noChangeAspect="1" noChangeArrowheads="1"/>
          </p:cNvSpPr>
          <p:nvPr/>
        </p:nvSpPr>
        <p:spPr bwMode="auto">
          <a:xfrm rot="-1118274">
            <a:off x="6485469" y="37369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4" name="Oval 86"/>
          <p:cNvSpPr>
            <a:spLocks noChangeAspect="1" noChangeArrowheads="1"/>
          </p:cNvSpPr>
          <p:nvPr/>
        </p:nvSpPr>
        <p:spPr bwMode="auto">
          <a:xfrm rot="-1118274">
            <a:off x="8026402" y="4648203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5" name="Oval 87"/>
          <p:cNvSpPr>
            <a:spLocks noChangeAspect="1" noChangeArrowheads="1"/>
          </p:cNvSpPr>
          <p:nvPr/>
        </p:nvSpPr>
        <p:spPr bwMode="auto">
          <a:xfrm rot="-1118274">
            <a:off x="4356102" y="3792539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6" name="Oval 88"/>
          <p:cNvSpPr>
            <a:spLocks noChangeAspect="1" noChangeArrowheads="1"/>
          </p:cNvSpPr>
          <p:nvPr/>
        </p:nvSpPr>
        <p:spPr bwMode="auto">
          <a:xfrm rot="5895381">
            <a:off x="5367340" y="3200932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7" name="Oval 89"/>
          <p:cNvSpPr>
            <a:spLocks noChangeAspect="1" noChangeArrowheads="1"/>
          </p:cNvSpPr>
          <p:nvPr/>
        </p:nvSpPr>
        <p:spPr bwMode="auto">
          <a:xfrm rot="5895381">
            <a:off x="5727437" y="5385068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8" name="Oval 90"/>
          <p:cNvSpPr>
            <a:spLocks noChangeAspect="1" noChangeArrowheads="1"/>
          </p:cNvSpPr>
          <p:nvPr/>
        </p:nvSpPr>
        <p:spPr bwMode="auto">
          <a:xfrm rot="5895381">
            <a:off x="4364040" y="4241274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69" name="Oval 91"/>
          <p:cNvSpPr>
            <a:spLocks noChangeAspect="1" noChangeArrowheads="1"/>
          </p:cNvSpPr>
          <p:nvPr/>
        </p:nvSpPr>
        <p:spPr bwMode="auto">
          <a:xfrm rot="5895381">
            <a:off x="6002340" y="2537357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0" name="Oval 92"/>
          <p:cNvSpPr>
            <a:spLocks noChangeAspect="1" noChangeArrowheads="1"/>
          </p:cNvSpPr>
          <p:nvPr/>
        </p:nvSpPr>
        <p:spPr bwMode="auto">
          <a:xfrm rot="5895381">
            <a:off x="7285834" y="4286518"/>
            <a:ext cx="58737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1" name="Oval 93"/>
          <p:cNvSpPr>
            <a:spLocks noChangeAspect="1" noChangeArrowheads="1"/>
          </p:cNvSpPr>
          <p:nvPr/>
        </p:nvSpPr>
        <p:spPr bwMode="auto">
          <a:xfrm rot="5895381">
            <a:off x="6038324" y="422328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2" name="Oval 94"/>
          <p:cNvSpPr>
            <a:spLocks noChangeAspect="1" noChangeArrowheads="1"/>
          </p:cNvSpPr>
          <p:nvPr/>
        </p:nvSpPr>
        <p:spPr bwMode="auto">
          <a:xfrm rot="5895381">
            <a:off x="7704139" y="3508907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3" name="Oval 95"/>
          <p:cNvSpPr>
            <a:spLocks noChangeAspect="1" noChangeArrowheads="1"/>
          </p:cNvSpPr>
          <p:nvPr/>
        </p:nvSpPr>
        <p:spPr bwMode="auto">
          <a:xfrm rot="5895381">
            <a:off x="4328057" y="2488674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4" name="Oval 96"/>
          <p:cNvSpPr>
            <a:spLocks noChangeAspect="1" noChangeArrowheads="1"/>
          </p:cNvSpPr>
          <p:nvPr/>
        </p:nvSpPr>
        <p:spPr bwMode="auto">
          <a:xfrm rot="5895381">
            <a:off x="7225773" y="3416831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5" name="Oval 97"/>
          <p:cNvSpPr>
            <a:spLocks noChangeAspect="1" noChangeArrowheads="1"/>
          </p:cNvSpPr>
          <p:nvPr/>
        </p:nvSpPr>
        <p:spPr bwMode="auto">
          <a:xfrm rot="5895381">
            <a:off x="7036068" y="4862251"/>
            <a:ext cx="58737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6" name="Oval 98"/>
          <p:cNvSpPr>
            <a:spLocks noChangeAspect="1" noChangeArrowheads="1"/>
          </p:cNvSpPr>
          <p:nvPr/>
        </p:nvSpPr>
        <p:spPr bwMode="auto">
          <a:xfrm rot="4777107">
            <a:off x="4877068" y="3676915"/>
            <a:ext cx="58737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7" name="Oval 99"/>
          <p:cNvSpPr>
            <a:spLocks noChangeAspect="1" noChangeArrowheads="1"/>
          </p:cNvSpPr>
          <p:nvPr/>
        </p:nvSpPr>
        <p:spPr bwMode="auto">
          <a:xfrm rot="4777107">
            <a:off x="6412973" y="53980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8" name="Oval 100"/>
          <p:cNvSpPr>
            <a:spLocks noChangeAspect="1" noChangeArrowheads="1"/>
          </p:cNvSpPr>
          <p:nvPr/>
        </p:nvSpPr>
        <p:spPr bwMode="auto">
          <a:xfrm rot="4777107">
            <a:off x="6006573" y="50170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79" name="Oval 101"/>
          <p:cNvSpPr>
            <a:spLocks noChangeAspect="1" noChangeArrowheads="1"/>
          </p:cNvSpPr>
          <p:nvPr/>
        </p:nvSpPr>
        <p:spPr bwMode="auto">
          <a:xfrm rot="4777107">
            <a:off x="3969015" y="3879588"/>
            <a:ext cx="58738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0" name="Oval 102"/>
          <p:cNvSpPr>
            <a:spLocks noChangeAspect="1" noChangeArrowheads="1"/>
          </p:cNvSpPr>
          <p:nvPr/>
        </p:nvSpPr>
        <p:spPr bwMode="auto">
          <a:xfrm rot="4777107">
            <a:off x="5162551" y="2919944"/>
            <a:ext cx="50800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1" name="Oval 103"/>
          <p:cNvSpPr>
            <a:spLocks noChangeAspect="1" noChangeArrowheads="1"/>
          </p:cNvSpPr>
          <p:nvPr/>
        </p:nvSpPr>
        <p:spPr bwMode="auto">
          <a:xfrm rot="4777107">
            <a:off x="6019801" y="4506386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2" name="Oval 104"/>
          <p:cNvSpPr>
            <a:spLocks noChangeAspect="1" noChangeArrowheads="1"/>
          </p:cNvSpPr>
          <p:nvPr/>
        </p:nvSpPr>
        <p:spPr bwMode="auto">
          <a:xfrm rot="4777107">
            <a:off x="3552032" y="3224480"/>
            <a:ext cx="58738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3" name="Oval 105"/>
          <p:cNvSpPr>
            <a:spLocks noChangeAspect="1" noChangeArrowheads="1"/>
          </p:cNvSpPr>
          <p:nvPr/>
        </p:nvSpPr>
        <p:spPr bwMode="auto">
          <a:xfrm rot="4777107">
            <a:off x="5462855" y="5191393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4" name="Oval 106"/>
          <p:cNvSpPr>
            <a:spLocks noChangeAspect="1" noChangeArrowheads="1"/>
          </p:cNvSpPr>
          <p:nvPr/>
        </p:nvSpPr>
        <p:spPr bwMode="auto">
          <a:xfrm rot="4777107">
            <a:off x="7283451" y="4898499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85" name="Text Box 107"/>
          <p:cNvSpPr txBox="1">
            <a:spLocks noChangeArrowheads="1"/>
          </p:cNvSpPr>
          <p:nvPr/>
        </p:nvSpPr>
        <p:spPr bwMode="auto">
          <a:xfrm>
            <a:off x="7518400" y="1828800"/>
            <a:ext cx="426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f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(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,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 = sign(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 x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 +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</a:t>
            </a:r>
          </a:p>
        </p:txBody>
      </p:sp>
      <p:sp>
        <p:nvSpPr>
          <p:cNvPr id="4186" name="Text Box 108"/>
          <p:cNvSpPr txBox="1">
            <a:spLocks noChangeArrowheads="1"/>
          </p:cNvSpPr>
          <p:nvPr/>
        </p:nvSpPr>
        <p:spPr bwMode="auto">
          <a:xfrm>
            <a:off x="8534400" y="3352801"/>
            <a:ext cx="325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endParaRPr lang="en-US" altLang="en-US" sz="2000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4187" name="Text Box 109"/>
          <p:cNvSpPr txBox="1">
            <a:spLocks noChangeArrowheads="1"/>
          </p:cNvSpPr>
          <p:nvPr/>
        </p:nvSpPr>
        <p:spPr bwMode="auto">
          <a:xfrm>
            <a:off x="8737600" y="2438401"/>
            <a:ext cx="3657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400" smtClean="0">
                <a:solidFill>
                  <a:prstClr val="black"/>
                </a:solidFill>
                <a:latin typeface="Tahoma" pitchFamily="34" charset="0"/>
              </a:rPr>
              <a:t>Define the </a:t>
            </a:r>
            <a:r>
              <a:rPr lang="en-US" altLang="zh-CN" sz="2400" smtClean="0">
                <a:solidFill>
                  <a:srgbClr val="ED7D31"/>
                </a:solidFill>
                <a:latin typeface="Tahoma" pitchFamily="34" charset="0"/>
              </a:rPr>
              <a:t>margin</a:t>
            </a:r>
            <a:r>
              <a:rPr lang="en-US" altLang="zh-CN" sz="2400" smtClean="0">
                <a:solidFill>
                  <a:prstClr val="black"/>
                </a:solidFill>
                <a:latin typeface="Tahoma" pitchFamily="34" charset="0"/>
              </a:rPr>
              <a:t> of a linear classifier as the width that the boundary could be increased by before hitting a datapoint.</a:t>
            </a:r>
          </a:p>
        </p:txBody>
      </p:sp>
      <p:sp>
        <p:nvSpPr>
          <p:cNvPr id="4188" name="Text Box 12"/>
          <p:cNvSpPr txBox="1">
            <a:spLocks noChangeArrowheads="1"/>
          </p:cNvSpPr>
          <p:nvPr/>
        </p:nvSpPr>
        <p:spPr bwMode="auto">
          <a:xfrm>
            <a:off x="745067" y="2139953"/>
            <a:ext cx="19939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Font typeface="Arial" charset="0"/>
              <a:buChar char="•"/>
            </a:pP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denotes class ‘p’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Font typeface="Courier New" pitchFamily="49" charset="0"/>
              <a:buChar char="o"/>
            </a:pP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denotes class ‘q’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AC2E344-7EF5-408B-BB84-B140D56D79D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83357" y="6013070"/>
            <a:ext cx="6773443" cy="369332"/>
          </a:xfrm>
          <a:prstGeom prst="rect">
            <a:avLst/>
          </a:prstGeom>
          <a:blipFill rotWithShape="0">
            <a:blip r:embed="rId2"/>
            <a:stretch>
              <a:fillRect l="-1080" t="-8197" b="-24590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noFill/>
                <a:latin typeface="Arial" panose="020B0604020202020204" pitchFamily="34" charset="0"/>
                <a:ea typeface="宋体" pitchFamily="2" charset="-122"/>
              </a:rPr>
              <a:t> </a:t>
            </a:r>
          </a:p>
        </p:txBody>
      </p:sp>
      <p:sp>
        <p:nvSpPr>
          <p:cNvPr id="103" name="Rectangle 57"/>
          <p:cNvSpPr>
            <a:spLocks noChangeArrowheads="1"/>
          </p:cNvSpPr>
          <p:nvPr/>
        </p:nvSpPr>
        <p:spPr bwMode="auto">
          <a:xfrm>
            <a:off x="3052233" y="2314575"/>
            <a:ext cx="325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w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 x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 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+ 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b&gt;0</a:t>
            </a:r>
          </a:p>
        </p:txBody>
      </p:sp>
      <p:sp>
        <p:nvSpPr>
          <p:cNvPr id="105" name="Rectangle 55"/>
          <p:cNvSpPr>
            <a:spLocks noChangeArrowheads="1"/>
          </p:cNvSpPr>
          <p:nvPr/>
        </p:nvSpPr>
        <p:spPr bwMode="auto">
          <a:xfrm rot="-3944073">
            <a:off x="4910667" y="3255963"/>
            <a:ext cx="2438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w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 x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 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+ 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b=0</a:t>
            </a:r>
          </a:p>
        </p:txBody>
      </p:sp>
      <p:sp>
        <p:nvSpPr>
          <p:cNvPr id="106" name="Rectangle 56"/>
          <p:cNvSpPr>
            <a:spLocks noChangeArrowheads="1"/>
          </p:cNvSpPr>
          <p:nvPr/>
        </p:nvSpPr>
        <p:spPr bwMode="auto">
          <a:xfrm>
            <a:off x="5378451" y="5159375"/>
            <a:ext cx="325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w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 x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 </a:t>
            </a:r>
            <a:r>
              <a:rPr lang="en-US" altLang="zh-CN" b="1" i="1" smtClean="0">
                <a:solidFill>
                  <a:prstClr val="black"/>
                </a:solidFill>
                <a:latin typeface="Arial" charset="0"/>
              </a:rPr>
              <a:t>+ </a:t>
            </a:r>
            <a:r>
              <a:rPr lang="en-US" altLang="zh-CN" b="1" i="1" smtClean="0">
                <a:solidFill>
                  <a:srgbClr val="00CC00"/>
                </a:solidFill>
                <a:latin typeface="Arial" charset="0"/>
              </a:rPr>
              <a:t>b&lt;0</a:t>
            </a:r>
          </a:p>
        </p:txBody>
      </p:sp>
    </p:spTree>
    <p:extLst>
      <p:ext uri="{BB962C8B-B14F-4D97-AF65-F5344CB8AC3E}">
        <p14:creationId xmlns:p14="http://schemas.microsoft.com/office/powerpoint/2010/main" val="393766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1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4"/>
          <p:cNvSpPr>
            <a:spLocks noChangeShapeType="1"/>
          </p:cNvSpPr>
          <p:nvPr/>
        </p:nvSpPr>
        <p:spPr bwMode="auto">
          <a:xfrm rot="-3472419">
            <a:off x="2554817" y="4076700"/>
            <a:ext cx="5410200" cy="0"/>
          </a:xfrm>
          <a:prstGeom prst="line">
            <a:avLst/>
          </a:prstGeom>
          <a:noFill/>
          <a:ln w="3619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3" name="Line 5"/>
          <p:cNvSpPr>
            <a:spLocks noChangeShapeType="1"/>
          </p:cNvSpPr>
          <p:nvPr/>
        </p:nvSpPr>
        <p:spPr bwMode="auto">
          <a:xfrm rot="-3472419">
            <a:off x="2478617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609600" y="304800"/>
            <a:ext cx="6197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smtClean="0">
                <a:solidFill>
                  <a:srgbClr val="44546A"/>
                </a:solidFill>
                <a:latin typeface="Garamond" pitchFamily="18" charset="0"/>
              </a:rPr>
              <a:t>Maximum Margin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7112000" y="776288"/>
            <a:ext cx="21336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600" i="1" smtClean="0">
                <a:solidFill>
                  <a:prstClr val="black"/>
                </a:solidFill>
                <a:latin typeface="Tahoma" pitchFamily="34" charset="0"/>
              </a:rPr>
              <a:t>f </a:t>
            </a: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        </a:t>
            </a:r>
          </a:p>
        </p:txBody>
      </p:sp>
      <p:sp>
        <p:nvSpPr>
          <p:cNvPr id="5126" name="Line 8"/>
          <p:cNvSpPr>
            <a:spLocks noChangeShapeType="1"/>
          </p:cNvSpPr>
          <p:nvPr/>
        </p:nvSpPr>
        <p:spPr bwMode="auto">
          <a:xfrm>
            <a:off x="5283200" y="10668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7" name="Text Box 9"/>
          <p:cNvSpPr txBox="1">
            <a:spLocks noChangeArrowheads="1"/>
          </p:cNvSpPr>
          <p:nvPr/>
        </p:nvSpPr>
        <p:spPr bwMode="auto">
          <a:xfrm>
            <a:off x="4673600" y="762000"/>
            <a:ext cx="81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</a:p>
        </p:txBody>
      </p:sp>
      <p:sp>
        <p:nvSpPr>
          <p:cNvPr id="5128" name="Line 12"/>
          <p:cNvSpPr>
            <a:spLocks noChangeShapeType="1"/>
          </p:cNvSpPr>
          <p:nvPr/>
        </p:nvSpPr>
        <p:spPr bwMode="auto">
          <a:xfrm>
            <a:off x="9245600" y="10668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29" name="Text Box 13"/>
          <p:cNvSpPr txBox="1">
            <a:spLocks noChangeArrowheads="1"/>
          </p:cNvSpPr>
          <p:nvPr/>
        </p:nvSpPr>
        <p:spPr bwMode="auto">
          <a:xfrm>
            <a:off x="11074400" y="838200"/>
            <a:ext cx="111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3200" smtClean="0">
                <a:solidFill>
                  <a:prstClr val="black"/>
                </a:solidFill>
                <a:latin typeface="Tahoma" pitchFamily="34" charset="0"/>
              </a:rPr>
              <a:t>y</a:t>
            </a:r>
            <a:r>
              <a:rPr lang="en-US" altLang="zh-CN" sz="3200" baseline="30000" smtClean="0">
                <a:solidFill>
                  <a:prstClr val="black"/>
                </a:solidFill>
                <a:latin typeface="Tahoma" pitchFamily="34" charset="0"/>
              </a:rPr>
              <a:t>est</a:t>
            </a:r>
          </a:p>
        </p:txBody>
      </p:sp>
      <p:sp>
        <p:nvSpPr>
          <p:cNvPr id="5130" name="Text Box 14"/>
          <p:cNvSpPr txBox="1">
            <a:spLocks noChangeArrowheads="1"/>
          </p:cNvSpPr>
          <p:nvPr/>
        </p:nvSpPr>
        <p:spPr bwMode="auto">
          <a:xfrm>
            <a:off x="1117600" y="1905003"/>
            <a:ext cx="2540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denotes +1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denotes -1</a:t>
            </a:r>
          </a:p>
        </p:txBody>
      </p:sp>
      <p:sp>
        <p:nvSpPr>
          <p:cNvPr id="5131" name="Oval 15"/>
          <p:cNvSpPr>
            <a:spLocks noChangeAspect="1" noChangeArrowheads="1"/>
          </p:cNvSpPr>
          <p:nvPr/>
        </p:nvSpPr>
        <p:spPr bwMode="auto">
          <a:xfrm rot="4777107">
            <a:off x="1230048" y="2046555"/>
            <a:ext cx="58738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2" name="Oval 16"/>
          <p:cNvSpPr>
            <a:spLocks noChangeAspect="1" noChangeArrowheads="1"/>
          </p:cNvSpPr>
          <p:nvPr/>
        </p:nvSpPr>
        <p:spPr bwMode="auto">
          <a:xfrm rot="5895381">
            <a:off x="1229784" y="2504019"/>
            <a:ext cx="50800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3" name="Line 17"/>
          <p:cNvSpPr>
            <a:spLocks noChangeShapeType="1"/>
          </p:cNvSpPr>
          <p:nvPr/>
        </p:nvSpPr>
        <p:spPr bwMode="auto">
          <a:xfrm>
            <a:off x="3454400" y="2209800"/>
            <a:ext cx="0" cy="3505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4" name="Line 18"/>
          <p:cNvSpPr>
            <a:spLocks noChangeShapeType="1"/>
          </p:cNvSpPr>
          <p:nvPr/>
        </p:nvSpPr>
        <p:spPr bwMode="auto">
          <a:xfrm flipV="1">
            <a:off x="3251200" y="5562600"/>
            <a:ext cx="4876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5" name="Oval 19"/>
          <p:cNvSpPr>
            <a:spLocks noChangeAspect="1" noChangeArrowheads="1"/>
          </p:cNvSpPr>
          <p:nvPr/>
        </p:nvSpPr>
        <p:spPr bwMode="auto">
          <a:xfrm>
            <a:off x="4957236" y="5032378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6" name="Oval 20"/>
          <p:cNvSpPr>
            <a:spLocks noChangeAspect="1" noChangeArrowheads="1"/>
          </p:cNvSpPr>
          <p:nvPr/>
        </p:nvSpPr>
        <p:spPr bwMode="auto">
          <a:xfrm>
            <a:off x="3314702" y="3903666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7" name="Oval 21"/>
          <p:cNvSpPr>
            <a:spLocks noChangeAspect="1" noChangeArrowheads="1"/>
          </p:cNvSpPr>
          <p:nvPr/>
        </p:nvSpPr>
        <p:spPr bwMode="auto">
          <a:xfrm>
            <a:off x="5786969" y="2814641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8" name="Oval 22"/>
          <p:cNvSpPr>
            <a:spLocks noChangeAspect="1" noChangeArrowheads="1"/>
          </p:cNvSpPr>
          <p:nvPr/>
        </p:nvSpPr>
        <p:spPr bwMode="auto">
          <a:xfrm>
            <a:off x="5871636" y="3635375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39" name="Oval 23"/>
          <p:cNvSpPr>
            <a:spLocks noChangeAspect="1" noChangeArrowheads="1"/>
          </p:cNvSpPr>
          <p:nvPr/>
        </p:nvSpPr>
        <p:spPr bwMode="auto">
          <a:xfrm>
            <a:off x="4546602" y="2663825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0" name="Oval 24"/>
          <p:cNvSpPr>
            <a:spLocks noChangeAspect="1" noChangeArrowheads="1"/>
          </p:cNvSpPr>
          <p:nvPr/>
        </p:nvSpPr>
        <p:spPr bwMode="auto">
          <a:xfrm>
            <a:off x="5181602" y="3733803"/>
            <a:ext cx="71967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1" name="Oval 25"/>
          <p:cNvSpPr>
            <a:spLocks noChangeAspect="1" noChangeArrowheads="1"/>
          </p:cNvSpPr>
          <p:nvPr/>
        </p:nvSpPr>
        <p:spPr bwMode="auto">
          <a:xfrm>
            <a:off x="4064002" y="3124200"/>
            <a:ext cx="80433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2" name="Oval 26"/>
          <p:cNvSpPr>
            <a:spLocks noChangeAspect="1" noChangeArrowheads="1"/>
          </p:cNvSpPr>
          <p:nvPr/>
        </p:nvSpPr>
        <p:spPr bwMode="auto">
          <a:xfrm>
            <a:off x="6807202" y="4114800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3" name="Oval 27"/>
          <p:cNvSpPr>
            <a:spLocks noChangeAspect="1" noChangeArrowheads="1"/>
          </p:cNvSpPr>
          <p:nvPr/>
        </p:nvSpPr>
        <p:spPr bwMode="auto">
          <a:xfrm rot="-1118274">
            <a:off x="5183719" y="4443416"/>
            <a:ext cx="71967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4" name="Oval 28"/>
          <p:cNvSpPr>
            <a:spLocks noChangeAspect="1" noChangeArrowheads="1"/>
          </p:cNvSpPr>
          <p:nvPr/>
        </p:nvSpPr>
        <p:spPr bwMode="auto">
          <a:xfrm rot="-1118274">
            <a:off x="8005236" y="32289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5" name="Oval 29"/>
          <p:cNvSpPr>
            <a:spLocks noChangeAspect="1" noChangeArrowheads="1"/>
          </p:cNvSpPr>
          <p:nvPr/>
        </p:nvSpPr>
        <p:spPr bwMode="auto">
          <a:xfrm rot="-1118274">
            <a:off x="7061202" y="4545013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6" name="Oval 30"/>
          <p:cNvSpPr>
            <a:spLocks noChangeAspect="1" noChangeArrowheads="1"/>
          </p:cNvSpPr>
          <p:nvPr/>
        </p:nvSpPr>
        <p:spPr bwMode="auto">
          <a:xfrm rot="-1118274">
            <a:off x="4165602" y="2667000"/>
            <a:ext cx="80433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7" name="Oval 31"/>
          <p:cNvSpPr>
            <a:spLocks noChangeAspect="1" noChangeArrowheads="1"/>
          </p:cNvSpPr>
          <p:nvPr/>
        </p:nvSpPr>
        <p:spPr bwMode="auto">
          <a:xfrm rot="-1118274">
            <a:off x="6282269" y="3584575"/>
            <a:ext cx="80433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8" name="Oval 32"/>
          <p:cNvSpPr>
            <a:spLocks noChangeAspect="1" noChangeArrowheads="1"/>
          </p:cNvSpPr>
          <p:nvPr/>
        </p:nvSpPr>
        <p:spPr bwMode="auto">
          <a:xfrm rot="-1118274">
            <a:off x="7823202" y="4495803"/>
            <a:ext cx="80433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49" name="Oval 33"/>
          <p:cNvSpPr>
            <a:spLocks noChangeAspect="1" noChangeArrowheads="1"/>
          </p:cNvSpPr>
          <p:nvPr/>
        </p:nvSpPr>
        <p:spPr bwMode="auto">
          <a:xfrm rot="-1118274">
            <a:off x="4152902" y="3640141"/>
            <a:ext cx="80433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0" name="Oval 34"/>
          <p:cNvSpPr>
            <a:spLocks noChangeAspect="1" noChangeArrowheads="1"/>
          </p:cNvSpPr>
          <p:nvPr/>
        </p:nvSpPr>
        <p:spPr bwMode="auto">
          <a:xfrm rot="5895381">
            <a:off x="5164140" y="3048532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1" name="Oval 35"/>
          <p:cNvSpPr>
            <a:spLocks noChangeAspect="1" noChangeArrowheads="1"/>
          </p:cNvSpPr>
          <p:nvPr/>
        </p:nvSpPr>
        <p:spPr bwMode="auto">
          <a:xfrm rot="5895381">
            <a:off x="5524237" y="5232668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2" name="Oval 36"/>
          <p:cNvSpPr>
            <a:spLocks noChangeAspect="1" noChangeArrowheads="1"/>
          </p:cNvSpPr>
          <p:nvPr/>
        </p:nvSpPr>
        <p:spPr bwMode="auto">
          <a:xfrm rot="5895381">
            <a:off x="4160840" y="4088871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3" name="Oval 37"/>
          <p:cNvSpPr>
            <a:spLocks noChangeAspect="1" noChangeArrowheads="1"/>
          </p:cNvSpPr>
          <p:nvPr/>
        </p:nvSpPr>
        <p:spPr bwMode="auto">
          <a:xfrm rot="5895381">
            <a:off x="5799140" y="2384957"/>
            <a:ext cx="47625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4" name="Oval 38"/>
          <p:cNvSpPr>
            <a:spLocks noChangeAspect="1" noChangeArrowheads="1"/>
          </p:cNvSpPr>
          <p:nvPr/>
        </p:nvSpPr>
        <p:spPr bwMode="auto">
          <a:xfrm rot="5895381">
            <a:off x="7082634" y="4134118"/>
            <a:ext cx="58737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5" name="Oval 39"/>
          <p:cNvSpPr>
            <a:spLocks noChangeAspect="1" noChangeArrowheads="1"/>
          </p:cNvSpPr>
          <p:nvPr/>
        </p:nvSpPr>
        <p:spPr bwMode="auto">
          <a:xfrm rot="5895381">
            <a:off x="5835124" y="407088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6" name="Oval 40"/>
          <p:cNvSpPr>
            <a:spLocks noChangeAspect="1" noChangeArrowheads="1"/>
          </p:cNvSpPr>
          <p:nvPr/>
        </p:nvSpPr>
        <p:spPr bwMode="auto">
          <a:xfrm rot="5895381">
            <a:off x="7500940" y="3356507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7" name="Oval 41"/>
          <p:cNvSpPr>
            <a:spLocks noChangeAspect="1" noChangeArrowheads="1"/>
          </p:cNvSpPr>
          <p:nvPr/>
        </p:nvSpPr>
        <p:spPr bwMode="auto">
          <a:xfrm rot="5895381">
            <a:off x="4124857" y="2336274"/>
            <a:ext cx="47625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8" name="Oval 42"/>
          <p:cNvSpPr>
            <a:spLocks noChangeAspect="1" noChangeArrowheads="1"/>
          </p:cNvSpPr>
          <p:nvPr/>
        </p:nvSpPr>
        <p:spPr bwMode="auto">
          <a:xfrm rot="5895381">
            <a:off x="7022573" y="32644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59" name="Oval 43"/>
          <p:cNvSpPr>
            <a:spLocks noChangeAspect="1" noChangeArrowheads="1"/>
          </p:cNvSpPr>
          <p:nvPr/>
        </p:nvSpPr>
        <p:spPr bwMode="auto">
          <a:xfrm rot="5895381">
            <a:off x="6832868" y="4709851"/>
            <a:ext cx="58737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0" name="Oval 44"/>
          <p:cNvSpPr>
            <a:spLocks noChangeAspect="1" noChangeArrowheads="1"/>
          </p:cNvSpPr>
          <p:nvPr/>
        </p:nvSpPr>
        <p:spPr bwMode="auto">
          <a:xfrm rot="4777107">
            <a:off x="4673868" y="3524518"/>
            <a:ext cx="58737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1" name="Oval 45"/>
          <p:cNvSpPr>
            <a:spLocks noChangeAspect="1" noChangeArrowheads="1"/>
          </p:cNvSpPr>
          <p:nvPr/>
        </p:nvSpPr>
        <p:spPr bwMode="auto">
          <a:xfrm rot="4777107">
            <a:off x="6209773" y="52456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2" name="Oval 46"/>
          <p:cNvSpPr>
            <a:spLocks noChangeAspect="1" noChangeArrowheads="1"/>
          </p:cNvSpPr>
          <p:nvPr/>
        </p:nvSpPr>
        <p:spPr bwMode="auto">
          <a:xfrm rot="4777107">
            <a:off x="5803373" y="4864632"/>
            <a:ext cx="47625" cy="719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3" name="Oval 47"/>
          <p:cNvSpPr>
            <a:spLocks noChangeAspect="1" noChangeArrowheads="1"/>
          </p:cNvSpPr>
          <p:nvPr/>
        </p:nvSpPr>
        <p:spPr bwMode="auto">
          <a:xfrm rot="4777107">
            <a:off x="3765815" y="3727186"/>
            <a:ext cx="58738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4" name="Oval 48"/>
          <p:cNvSpPr>
            <a:spLocks noChangeAspect="1" noChangeArrowheads="1"/>
          </p:cNvSpPr>
          <p:nvPr/>
        </p:nvSpPr>
        <p:spPr bwMode="auto">
          <a:xfrm rot="4777107">
            <a:off x="4959351" y="2767544"/>
            <a:ext cx="50800" cy="7196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5" name="Oval 49"/>
          <p:cNvSpPr>
            <a:spLocks noChangeAspect="1" noChangeArrowheads="1"/>
          </p:cNvSpPr>
          <p:nvPr/>
        </p:nvSpPr>
        <p:spPr bwMode="auto">
          <a:xfrm rot="4777107">
            <a:off x="5816601" y="4353986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6" name="Oval 50"/>
          <p:cNvSpPr>
            <a:spLocks noChangeAspect="1" noChangeArrowheads="1"/>
          </p:cNvSpPr>
          <p:nvPr/>
        </p:nvSpPr>
        <p:spPr bwMode="auto">
          <a:xfrm rot="4777107">
            <a:off x="3348832" y="3072080"/>
            <a:ext cx="58738" cy="8043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7" name="Oval 51"/>
          <p:cNvSpPr>
            <a:spLocks noChangeAspect="1" noChangeArrowheads="1"/>
          </p:cNvSpPr>
          <p:nvPr/>
        </p:nvSpPr>
        <p:spPr bwMode="auto">
          <a:xfrm rot="4777107">
            <a:off x="5259655" y="5038993"/>
            <a:ext cx="55563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8" name="Oval 52"/>
          <p:cNvSpPr>
            <a:spLocks noChangeAspect="1" noChangeArrowheads="1"/>
          </p:cNvSpPr>
          <p:nvPr/>
        </p:nvSpPr>
        <p:spPr bwMode="auto">
          <a:xfrm rot="4777107">
            <a:off x="7080251" y="4746099"/>
            <a:ext cx="50800" cy="8043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69" name="Text Box 53"/>
          <p:cNvSpPr txBox="1">
            <a:spLocks noChangeArrowheads="1"/>
          </p:cNvSpPr>
          <p:nvPr/>
        </p:nvSpPr>
        <p:spPr bwMode="auto">
          <a:xfrm>
            <a:off x="7315200" y="1676402"/>
            <a:ext cx="426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f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(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x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,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 = sign(</a:t>
            </a:r>
            <a:r>
              <a:rPr lang="en-US" altLang="zh-CN" sz="2000" b="1" i="1" smtClean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 smtClean="0">
                <a:solidFill>
                  <a:prstClr val="black"/>
                </a:solidFill>
                <a:latin typeface="Tahoma" pitchFamily="34" charset="0"/>
              </a:rPr>
              <a:t> x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+ </a:t>
            </a:r>
            <a:r>
              <a:rPr lang="en-US" altLang="zh-CN" sz="2000" i="1" smtClean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 smtClean="0">
                <a:solidFill>
                  <a:prstClr val="black"/>
                </a:solidFill>
                <a:latin typeface="Tahoma" pitchFamily="34" charset="0"/>
              </a:rPr>
              <a:t>)</a:t>
            </a:r>
          </a:p>
        </p:txBody>
      </p:sp>
      <p:sp>
        <p:nvSpPr>
          <p:cNvPr id="5170" name="Text Box 54"/>
          <p:cNvSpPr txBox="1">
            <a:spLocks noChangeArrowheads="1"/>
          </p:cNvSpPr>
          <p:nvPr/>
        </p:nvSpPr>
        <p:spPr bwMode="auto">
          <a:xfrm>
            <a:off x="8331200" y="3200403"/>
            <a:ext cx="325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endParaRPr lang="en-US" altLang="en-US" sz="2000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5171" name="Text Box 55"/>
          <p:cNvSpPr txBox="1">
            <a:spLocks noChangeArrowheads="1"/>
          </p:cNvSpPr>
          <p:nvPr/>
        </p:nvSpPr>
        <p:spPr bwMode="auto">
          <a:xfrm>
            <a:off x="9186335" y="4724401"/>
            <a:ext cx="27749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400" smtClean="0">
                <a:solidFill>
                  <a:prstClr val="black"/>
                </a:solidFill>
                <a:latin typeface="Tahoma" pitchFamily="34" charset="0"/>
              </a:rPr>
              <a:t>This is the simplest kind of SVM (Called an LSVM)</a:t>
            </a:r>
          </a:p>
        </p:txBody>
      </p:sp>
      <p:sp>
        <p:nvSpPr>
          <p:cNvPr id="5172" name="AutoShape 56"/>
          <p:cNvSpPr>
            <a:spLocks noChangeArrowheads="1"/>
          </p:cNvSpPr>
          <p:nvPr/>
        </p:nvSpPr>
        <p:spPr bwMode="auto">
          <a:xfrm>
            <a:off x="5922433" y="6097588"/>
            <a:ext cx="2345267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Linear SVM</a:t>
            </a:r>
          </a:p>
        </p:txBody>
      </p:sp>
      <p:sp>
        <p:nvSpPr>
          <p:cNvPr id="243769" name="Text Box 57"/>
          <p:cNvSpPr txBox="1">
            <a:spLocks noChangeArrowheads="1"/>
          </p:cNvSpPr>
          <p:nvPr/>
        </p:nvSpPr>
        <p:spPr bwMode="auto">
          <a:xfrm>
            <a:off x="230717" y="3675065"/>
            <a:ext cx="282786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000" smtClean="0">
                <a:solidFill>
                  <a:srgbClr val="00CC00"/>
                </a:solidFill>
                <a:latin typeface="Tahoma" pitchFamily="34" charset="0"/>
              </a:rPr>
              <a:t>Support Vectors </a:t>
            </a:r>
            <a:r>
              <a:rPr lang="en-US" altLang="zh-CN" sz="2000" smtClean="0">
                <a:solidFill>
                  <a:prstClr val="black"/>
                </a:solidFill>
                <a:latin typeface="Tahoma" pitchFamily="34" charset="0"/>
              </a:rPr>
              <a:t>are those datapoints that the margin pushes up against</a:t>
            </a:r>
          </a:p>
        </p:txBody>
      </p:sp>
      <p:sp>
        <p:nvSpPr>
          <p:cNvPr id="243770" name="Freeform 58"/>
          <p:cNvSpPr>
            <a:spLocks/>
          </p:cNvSpPr>
          <p:nvPr/>
        </p:nvSpPr>
        <p:spPr bwMode="auto">
          <a:xfrm>
            <a:off x="2817284" y="3725864"/>
            <a:ext cx="2277533" cy="369332"/>
          </a:xfrm>
          <a:custGeom>
            <a:avLst/>
            <a:gdLst>
              <a:gd name="T0" fmla="*/ 0 w 1076"/>
              <a:gd name="T1" fmla="*/ 2147483646 h 98"/>
              <a:gd name="T2" fmla="*/ 2147483646 w 1076"/>
              <a:gd name="T3" fmla="*/ 2147483646 h 98"/>
              <a:gd name="T4" fmla="*/ 2147483646 w 1076"/>
              <a:gd name="T5" fmla="*/ 0 h 98"/>
              <a:gd name="T6" fmla="*/ 2147483646 w 1076"/>
              <a:gd name="T7" fmla="*/ 2147483646 h 98"/>
              <a:gd name="T8" fmla="*/ 2147483646 w 1076"/>
              <a:gd name="T9" fmla="*/ 2147483646 h 98"/>
              <a:gd name="T10" fmla="*/ 2147483646 w 1076"/>
              <a:gd name="T11" fmla="*/ 2147483646 h 98"/>
              <a:gd name="T12" fmla="*/ 2147483646 w 1076"/>
              <a:gd name="T13" fmla="*/ 2147483646 h 98"/>
              <a:gd name="T14" fmla="*/ 2147483646 w 1076"/>
              <a:gd name="T15" fmla="*/ 2147483646 h 98"/>
              <a:gd name="T16" fmla="*/ 2147483646 w 1076"/>
              <a:gd name="T17" fmla="*/ 2147483646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3771" name="Freeform 59"/>
          <p:cNvSpPr>
            <a:spLocks/>
          </p:cNvSpPr>
          <p:nvPr/>
        </p:nvSpPr>
        <p:spPr bwMode="auto">
          <a:xfrm>
            <a:off x="2772833" y="3317875"/>
            <a:ext cx="3058584" cy="369332"/>
          </a:xfrm>
          <a:custGeom>
            <a:avLst/>
            <a:gdLst>
              <a:gd name="T0" fmla="*/ 0 w 1445"/>
              <a:gd name="T1" fmla="*/ 2147483646 h 306"/>
              <a:gd name="T2" fmla="*/ 2147483646 w 1445"/>
              <a:gd name="T3" fmla="*/ 2147483646 h 306"/>
              <a:gd name="T4" fmla="*/ 2147483646 w 1445"/>
              <a:gd name="T5" fmla="*/ 2147483646 h 306"/>
              <a:gd name="T6" fmla="*/ 2147483646 w 1445"/>
              <a:gd name="T7" fmla="*/ 2147483646 h 306"/>
              <a:gd name="T8" fmla="*/ 2147483646 w 1445"/>
              <a:gd name="T9" fmla="*/ 2147483646 h 306"/>
              <a:gd name="T10" fmla="*/ 2147483646 w 1445"/>
              <a:gd name="T11" fmla="*/ 2147483646 h 306"/>
              <a:gd name="T12" fmla="*/ 2147483646 w 1445"/>
              <a:gd name="T13" fmla="*/ 2147483646 h 306"/>
              <a:gd name="T14" fmla="*/ 2147483646 w 1445"/>
              <a:gd name="T15" fmla="*/ 2147483646 h 306"/>
              <a:gd name="T16" fmla="*/ 2147483646 w 1445"/>
              <a:gd name="T17" fmla="*/ 2147483646 h 306"/>
              <a:gd name="T18" fmla="*/ 2147483646 w 1445"/>
              <a:gd name="T19" fmla="*/ 2147483646 h 306"/>
              <a:gd name="T20" fmla="*/ 2147483646 w 1445"/>
              <a:gd name="T21" fmla="*/ 2147483646 h 306"/>
              <a:gd name="T22" fmla="*/ 2147483646 w 1445"/>
              <a:gd name="T23" fmla="*/ 2147483646 h 306"/>
              <a:gd name="T24" fmla="*/ 2147483646 w 1445"/>
              <a:gd name="T25" fmla="*/ 2147483646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3772" name="Freeform 60"/>
          <p:cNvSpPr>
            <a:spLocks/>
          </p:cNvSpPr>
          <p:nvPr/>
        </p:nvSpPr>
        <p:spPr bwMode="auto">
          <a:xfrm>
            <a:off x="2806700" y="3994151"/>
            <a:ext cx="2311400" cy="369332"/>
          </a:xfrm>
          <a:custGeom>
            <a:avLst/>
            <a:gdLst>
              <a:gd name="T0" fmla="*/ 0 w 1092"/>
              <a:gd name="T1" fmla="*/ 0 h 283"/>
              <a:gd name="T2" fmla="*/ 2147483646 w 1092"/>
              <a:gd name="T3" fmla="*/ 2147483646 h 283"/>
              <a:gd name="T4" fmla="*/ 2147483646 w 1092"/>
              <a:gd name="T5" fmla="*/ 2147483646 h 283"/>
              <a:gd name="T6" fmla="*/ 2147483646 w 1092"/>
              <a:gd name="T7" fmla="*/ 2147483646 h 283"/>
              <a:gd name="T8" fmla="*/ 2147483646 w 1092"/>
              <a:gd name="T9" fmla="*/ 2147483646 h 283"/>
              <a:gd name="T10" fmla="*/ 2147483646 w 1092"/>
              <a:gd name="T11" fmla="*/ 2147483646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77" name="Oval 63"/>
          <p:cNvSpPr>
            <a:spLocks noChangeArrowheads="1"/>
          </p:cNvSpPr>
          <p:nvPr/>
        </p:nvSpPr>
        <p:spPr bwMode="auto">
          <a:xfrm>
            <a:off x="5760802" y="3396340"/>
            <a:ext cx="259766" cy="519351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78" name="Oval 64"/>
          <p:cNvSpPr>
            <a:spLocks noChangeArrowheads="1"/>
          </p:cNvSpPr>
          <p:nvPr/>
        </p:nvSpPr>
        <p:spPr bwMode="auto">
          <a:xfrm>
            <a:off x="5098285" y="3505875"/>
            <a:ext cx="259766" cy="519351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79" name="Oval 65"/>
          <p:cNvSpPr>
            <a:spLocks noChangeArrowheads="1"/>
          </p:cNvSpPr>
          <p:nvPr/>
        </p:nvSpPr>
        <p:spPr bwMode="auto">
          <a:xfrm>
            <a:off x="5083469" y="4201202"/>
            <a:ext cx="259766" cy="519351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3494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69" grpId="0"/>
      <p:bldP spid="243770" grpId="0" animBg="1"/>
      <p:bldP spid="243771" grpId="0" animBg="1"/>
      <p:bldP spid="24377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508000" y="228600"/>
            <a:ext cx="1036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smtClean="0">
                <a:solidFill>
                  <a:srgbClr val="44546A"/>
                </a:solidFill>
                <a:latin typeface="Garamond" pitchFamily="18" charset="0"/>
              </a:rPr>
              <a:t>Dataset with noise  </a:t>
            </a:r>
          </a:p>
        </p:txBody>
      </p:sp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5689600" y="1600200"/>
            <a:ext cx="5994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B9BD5"/>
              </a:buClr>
              <a:buSzPct val="65000"/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prstClr val="black"/>
                </a:solidFill>
                <a:latin typeface="Times New Roman" pitchFamily="18" charset="0"/>
              </a:rPr>
              <a:t>Hard Margin: 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itchFamily="18" charset="0"/>
              </a:rPr>
              <a:t>So far we require all data points be classified correctly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B9BD5"/>
              </a:buClr>
              <a:buSzPct val="65000"/>
              <a:buFont typeface="Wingdings" pitchFamily="2" charset="2"/>
              <a:buNone/>
            </a:pPr>
            <a:r>
              <a:rPr lang="en-US" altLang="zh-CN" sz="2400" b="1" smtClean="0">
                <a:solidFill>
                  <a:prstClr val="black"/>
                </a:solidFill>
                <a:latin typeface="Times New Roman" pitchFamily="18" charset="0"/>
              </a:rPr>
              <a:t>    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itchFamily="18" charset="0"/>
              </a:rPr>
              <a:t>- No training error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B9BD5"/>
              </a:buClr>
              <a:buSzPct val="65000"/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prstClr val="black"/>
                </a:solidFill>
                <a:latin typeface="Times New Roman" pitchFamily="18" charset="0"/>
              </a:rPr>
              <a:t>What if the training set is noisy?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B9BD5"/>
              </a:buClr>
              <a:buSzPct val="65000"/>
              <a:buFont typeface="Wingdings" pitchFamily="2" charset="2"/>
              <a:buNone/>
            </a:pPr>
            <a:endParaRPr lang="en-US" altLang="zh-CN" sz="2400" b="1" smtClean="0">
              <a:solidFill>
                <a:prstClr val="black"/>
              </a:solidFill>
              <a:latin typeface="Times New Roman" pitchFamily="18" charset="0"/>
            </a:endParaRPr>
          </a:p>
        </p:txBody>
      </p:sp>
      <p:grpSp>
        <p:nvGrpSpPr>
          <p:cNvPr id="6148" name="Group 44"/>
          <p:cNvGrpSpPr>
            <a:grpSpLocks/>
          </p:cNvGrpSpPr>
          <p:nvPr/>
        </p:nvGrpSpPr>
        <p:grpSpPr bwMode="auto">
          <a:xfrm>
            <a:off x="203200" y="1676403"/>
            <a:ext cx="2540000" cy="866775"/>
            <a:chOff x="528" y="1200"/>
            <a:chExt cx="1200" cy="546"/>
          </a:xfrm>
        </p:grpSpPr>
        <p:sp>
          <p:nvSpPr>
            <p:cNvPr id="6191" name="Text Box 45"/>
            <p:cNvSpPr txBox="1">
              <a:spLocks noChangeArrowheads="1"/>
            </p:cNvSpPr>
            <p:nvPr/>
          </p:nvSpPr>
          <p:spPr bwMode="auto">
            <a:xfrm>
              <a:off x="528" y="1200"/>
              <a:ext cx="1200" cy="5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US" altLang="zh-CN" sz="2000" smtClean="0">
                  <a:solidFill>
                    <a:prstClr val="black"/>
                  </a:solidFill>
                  <a:latin typeface="Tahoma" pitchFamily="34" charset="0"/>
                </a:rPr>
                <a:t>denotes p</a:t>
              </a:r>
            </a:p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US" altLang="zh-CN" sz="2000" smtClean="0">
                  <a:solidFill>
                    <a:prstClr val="black"/>
                  </a:solidFill>
                  <a:latin typeface="Tahoma" pitchFamily="34" charset="0"/>
                </a:rPr>
                <a:t>denotes q</a:t>
              </a:r>
            </a:p>
          </p:txBody>
        </p:sp>
        <p:sp>
          <p:nvSpPr>
            <p:cNvPr id="6192" name="Oval 46"/>
            <p:cNvSpPr>
              <a:spLocks noChangeAspect="1" noChangeArrowheads="1"/>
            </p:cNvSpPr>
            <p:nvPr/>
          </p:nvSpPr>
          <p:spPr bwMode="auto">
            <a:xfrm rot="4777107">
              <a:off x="576" y="1296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93" name="Oval 47"/>
            <p:cNvSpPr>
              <a:spLocks noChangeAspect="1" noChangeArrowheads="1"/>
            </p:cNvSpPr>
            <p:nvPr/>
          </p:nvSpPr>
          <p:spPr bwMode="auto">
            <a:xfrm rot="5895381">
              <a:off x="577" y="1583"/>
              <a:ext cx="32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6149" name="Group 48"/>
          <p:cNvGrpSpPr>
            <a:grpSpLocks/>
          </p:cNvGrpSpPr>
          <p:nvPr/>
        </p:nvGrpSpPr>
        <p:grpSpPr bwMode="auto">
          <a:xfrm>
            <a:off x="304800" y="2743200"/>
            <a:ext cx="4876800" cy="3581400"/>
            <a:chOff x="1536" y="1344"/>
            <a:chExt cx="2304" cy="2256"/>
          </a:xfrm>
        </p:grpSpPr>
        <p:sp>
          <p:nvSpPr>
            <p:cNvPr id="6152" name="Line 49"/>
            <p:cNvSpPr>
              <a:spLocks noChangeShapeType="1"/>
            </p:cNvSpPr>
            <p:nvPr/>
          </p:nvSpPr>
          <p:spPr bwMode="auto">
            <a:xfrm>
              <a:off x="1632" y="1392"/>
              <a:ext cx="0" cy="220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3" name="Line 50"/>
            <p:cNvSpPr>
              <a:spLocks noChangeShapeType="1"/>
            </p:cNvSpPr>
            <p:nvPr/>
          </p:nvSpPr>
          <p:spPr bwMode="auto">
            <a:xfrm flipV="1">
              <a:off x="1536" y="3504"/>
              <a:ext cx="230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4" name="Oval 51"/>
            <p:cNvSpPr>
              <a:spLocks noChangeAspect="1" noChangeArrowheads="1"/>
            </p:cNvSpPr>
            <p:nvPr/>
          </p:nvSpPr>
          <p:spPr bwMode="auto">
            <a:xfrm>
              <a:off x="2342" y="317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5" name="Oval 52"/>
            <p:cNvSpPr>
              <a:spLocks noChangeAspect="1" noChangeArrowheads="1"/>
            </p:cNvSpPr>
            <p:nvPr/>
          </p:nvSpPr>
          <p:spPr bwMode="auto">
            <a:xfrm>
              <a:off x="1566" y="2459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6" name="Oval 53"/>
            <p:cNvSpPr>
              <a:spLocks noChangeAspect="1" noChangeArrowheads="1"/>
            </p:cNvSpPr>
            <p:nvPr/>
          </p:nvSpPr>
          <p:spPr bwMode="auto">
            <a:xfrm>
              <a:off x="2734" y="177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7" name="Oval 54"/>
            <p:cNvSpPr>
              <a:spLocks noChangeAspect="1" noChangeArrowheads="1"/>
            </p:cNvSpPr>
            <p:nvPr/>
          </p:nvSpPr>
          <p:spPr bwMode="auto">
            <a:xfrm>
              <a:off x="2774" y="229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8" name="Oval 55"/>
            <p:cNvSpPr>
              <a:spLocks noChangeAspect="1" noChangeArrowheads="1"/>
            </p:cNvSpPr>
            <p:nvPr/>
          </p:nvSpPr>
          <p:spPr bwMode="auto">
            <a:xfrm>
              <a:off x="2148" y="1678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59" name="Oval 56"/>
            <p:cNvSpPr>
              <a:spLocks noChangeAspect="1" noChangeArrowheads="1"/>
            </p:cNvSpPr>
            <p:nvPr/>
          </p:nvSpPr>
          <p:spPr bwMode="auto">
            <a:xfrm>
              <a:off x="2448" y="2352"/>
              <a:ext cx="34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0" name="Oval 57"/>
            <p:cNvSpPr>
              <a:spLocks noChangeAspect="1" noChangeArrowheads="1"/>
            </p:cNvSpPr>
            <p:nvPr/>
          </p:nvSpPr>
          <p:spPr bwMode="auto">
            <a:xfrm>
              <a:off x="1920" y="1968"/>
              <a:ext cx="38" cy="3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1" name="Oval 58"/>
            <p:cNvSpPr>
              <a:spLocks noChangeAspect="1" noChangeArrowheads="1"/>
            </p:cNvSpPr>
            <p:nvPr/>
          </p:nvSpPr>
          <p:spPr bwMode="auto">
            <a:xfrm>
              <a:off x="3216" y="2592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2" name="Oval 59"/>
            <p:cNvSpPr>
              <a:spLocks noChangeAspect="1" noChangeArrowheads="1"/>
            </p:cNvSpPr>
            <p:nvPr/>
          </p:nvSpPr>
          <p:spPr bwMode="auto">
            <a:xfrm rot="-1118274">
              <a:off x="2449" y="2799"/>
              <a:ext cx="34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3" name="Oval 60"/>
            <p:cNvSpPr>
              <a:spLocks noChangeAspect="1" noChangeArrowheads="1"/>
            </p:cNvSpPr>
            <p:nvPr/>
          </p:nvSpPr>
          <p:spPr bwMode="auto">
            <a:xfrm rot="-1118274">
              <a:off x="3782" y="203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4" name="Oval 61"/>
            <p:cNvSpPr>
              <a:spLocks noChangeAspect="1" noChangeArrowheads="1"/>
            </p:cNvSpPr>
            <p:nvPr/>
          </p:nvSpPr>
          <p:spPr bwMode="auto">
            <a:xfrm rot="-1118274">
              <a:off x="3336" y="2863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5" name="Oval 62"/>
            <p:cNvSpPr>
              <a:spLocks noChangeAspect="1" noChangeArrowheads="1"/>
            </p:cNvSpPr>
            <p:nvPr/>
          </p:nvSpPr>
          <p:spPr bwMode="auto">
            <a:xfrm rot="-1118274">
              <a:off x="1968" y="1680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6" name="Oval 63"/>
            <p:cNvSpPr>
              <a:spLocks noChangeAspect="1" noChangeArrowheads="1"/>
            </p:cNvSpPr>
            <p:nvPr/>
          </p:nvSpPr>
          <p:spPr bwMode="auto">
            <a:xfrm rot="-1118274">
              <a:off x="2968" y="2258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7" name="Oval 64"/>
            <p:cNvSpPr>
              <a:spLocks noChangeAspect="1" noChangeArrowheads="1"/>
            </p:cNvSpPr>
            <p:nvPr/>
          </p:nvSpPr>
          <p:spPr bwMode="auto">
            <a:xfrm rot="-1118274">
              <a:off x="3696" y="2832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8" name="Oval 65"/>
            <p:cNvSpPr>
              <a:spLocks noChangeAspect="1" noChangeArrowheads="1"/>
            </p:cNvSpPr>
            <p:nvPr/>
          </p:nvSpPr>
          <p:spPr bwMode="auto">
            <a:xfrm rot="-1118274">
              <a:off x="1962" y="229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69" name="Oval 66"/>
            <p:cNvSpPr>
              <a:spLocks noChangeAspect="1" noChangeArrowheads="1"/>
            </p:cNvSpPr>
            <p:nvPr/>
          </p:nvSpPr>
          <p:spPr bwMode="auto">
            <a:xfrm rot="5895381">
              <a:off x="2436" y="1926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0" name="Oval 67"/>
            <p:cNvSpPr>
              <a:spLocks noChangeAspect="1" noChangeArrowheads="1"/>
            </p:cNvSpPr>
            <p:nvPr/>
          </p:nvSpPr>
          <p:spPr bwMode="auto">
            <a:xfrm rot="5895381">
              <a:off x="2605" y="3303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1" name="Oval 68"/>
            <p:cNvSpPr>
              <a:spLocks noChangeAspect="1" noChangeArrowheads="1"/>
            </p:cNvSpPr>
            <p:nvPr/>
          </p:nvSpPr>
          <p:spPr bwMode="auto">
            <a:xfrm rot="5895381">
              <a:off x="1962" y="2582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2" name="Oval 69"/>
            <p:cNvSpPr>
              <a:spLocks noChangeAspect="1" noChangeArrowheads="1"/>
            </p:cNvSpPr>
            <p:nvPr/>
          </p:nvSpPr>
          <p:spPr bwMode="auto">
            <a:xfrm rot="5895381">
              <a:off x="2736" y="1508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3" name="Oval 70"/>
            <p:cNvSpPr>
              <a:spLocks noChangeAspect="1" noChangeArrowheads="1"/>
            </p:cNvSpPr>
            <p:nvPr/>
          </p:nvSpPr>
          <p:spPr bwMode="auto">
            <a:xfrm rot="5895381">
              <a:off x="3341" y="2611"/>
              <a:ext cx="37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4" name="Oval 71"/>
            <p:cNvSpPr>
              <a:spLocks noChangeAspect="1" noChangeArrowheads="1"/>
            </p:cNvSpPr>
            <p:nvPr/>
          </p:nvSpPr>
          <p:spPr bwMode="auto">
            <a:xfrm rot="5895381">
              <a:off x="2753" y="25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5" name="Oval 72"/>
            <p:cNvSpPr>
              <a:spLocks noChangeAspect="1" noChangeArrowheads="1"/>
            </p:cNvSpPr>
            <p:nvPr/>
          </p:nvSpPr>
          <p:spPr bwMode="auto">
            <a:xfrm rot="5895381">
              <a:off x="3540" y="212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6" name="Oval 73"/>
            <p:cNvSpPr>
              <a:spLocks noChangeAspect="1" noChangeArrowheads="1"/>
            </p:cNvSpPr>
            <p:nvPr/>
          </p:nvSpPr>
          <p:spPr bwMode="auto">
            <a:xfrm rot="5895381">
              <a:off x="1945" y="1478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7" name="Oval 74"/>
            <p:cNvSpPr>
              <a:spLocks noChangeAspect="1" noChangeArrowheads="1"/>
            </p:cNvSpPr>
            <p:nvPr/>
          </p:nvSpPr>
          <p:spPr bwMode="auto">
            <a:xfrm rot="5895381">
              <a:off x="3314" y="2062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8" name="Oval 75"/>
            <p:cNvSpPr>
              <a:spLocks noChangeAspect="1" noChangeArrowheads="1"/>
            </p:cNvSpPr>
            <p:nvPr/>
          </p:nvSpPr>
          <p:spPr bwMode="auto">
            <a:xfrm rot="5895381">
              <a:off x="3223" y="2973"/>
              <a:ext cx="37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79" name="Oval 76"/>
            <p:cNvSpPr>
              <a:spLocks noChangeAspect="1" noChangeArrowheads="1"/>
            </p:cNvSpPr>
            <p:nvPr/>
          </p:nvSpPr>
          <p:spPr bwMode="auto">
            <a:xfrm rot="4777107">
              <a:off x="2203" y="2227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0" name="Oval 77"/>
            <p:cNvSpPr>
              <a:spLocks noChangeAspect="1" noChangeArrowheads="1"/>
            </p:cNvSpPr>
            <p:nvPr/>
          </p:nvSpPr>
          <p:spPr bwMode="auto">
            <a:xfrm rot="4777107">
              <a:off x="2930" y="331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1" name="Oval 78"/>
            <p:cNvSpPr>
              <a:spLocks noChangeAspect="1" noChangeArrowheads="1"/>
            </p:cNvSpPr>
            <p:nvPr/>
          </p:nvSpPr>
          <p:spPr bwMode="auto">
            <a:xfrm rot="4777107">
              <a:off x="2738" y="30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2" name="Oval 79"/>
            <p:cNvSpPr>
              <a:spLocks noChangeAspect="1" noChangeArrowheads="1"/>
            </p:cNvSpPr>
            <p:nvPr/>
          </p:nvSpPr>
          <p:spPr bwMode="auto">
            <a:xfrm rot="4777107">
              <a:off x="1774" y="2354"/>
              <a:ext cx="37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3" name="Oval 80"/>
            <p:cNvSpPr>
              <a:spLocks noChangeAspect="1" noChangeArrowheads="1"/>
            </p:cNvSpPr>
            <p:nvPr/>
          </p:nvSpPr>
          <p:spPr bwMode="auto">
            <a:xfrm rot="4777107">
              <a:off x="2339" y="1749"/>
              <a:ext cx="32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4" name="Oval 81"/>
            <p:cNvSpPr>
              <a:spLocks noChangeAspect="1" noChangeArrowheads="1"/>
            </p:cNvSpPr>
            <p:nvPr/>
          </p:nvSpPr>
          <p:spPr bwMode="auto">
            <a:xfrm rot="4777107">
              <a:off x="2744" y="2749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5" name="Oval 82"/>
            <p:cNvSpPr>
              <a:spLocks noChangeAspect="1" noChangeArrowheads="1"/>
            </p:cNvSpPr>
            <p:nvPr/>
          </p:nvSpPr>
          <p:spPr bwMode="auto">
            <a:xfrm rot="4777107">
              <a:off x="1577" y="1942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6" name="Oval 83"/>
            <p:cNvSpPr>
              <a:spLocks noChangeAspect="1" noChangeArrowheads="1"/>
            </p:cNvSpPr>
            <p:nvPr/>
          </p:nvSpPr>
          <p:spPr bwMode="auto">
            <a:xfrm rot="4777107">
              <a:off x="2480" y="3181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7" name="Oval 84"/>
            <p:cNvSpPr>
              <a:spLocks noChangeAspect="1" noChangeArrowheads="1"/>
            </p:cNvSpPr>
            <p:nvPr/>
          </p:nvSpPr>
          <p:spPr bwMode="auto">
            <a:xfrm rot="4777107">
              <a:off x="3341" y="2996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8" name="Oval 85"/>
            <p:cNvSpPr>
              <a:spLocks noChangeAspect="1" noChangeArrowheads="1"/>
            </p:cNvSpPr>
            <p:nvPr/>
          </p:nvSpPr>
          <p:spPr bwMode="auto">
            <a:xfrm>
              <a:off x="2976" y="2496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89" name="Oval 86"/>
            <p:cNvSpPr>
              <a:spLocks noChangeAspect="1" noChangeArrowheads="1"/>
            </p:cNvSpPr>
            <p:nvPr/>
          </p:nvSpPr>
          <p:spPr bwMode="auto">
            <a:xfrm rot="-1118274">
              <a:off x="2160" y="206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90" name="Oval 87"/>
            <p:cNvSpPr>
              <a:spLocks noChangeAspect="1" noChangeArrowheads="1"/>
            </p:cNvSpPr>
            <p:nvPr/>
          </p:nvSpPr>
          <p:spPr bwMode="auto">
            <a:xfrm rot="-1118274">
              <a:off x="2928" y="134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prstClr val="black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08312" name="Rectangle 88"/>
          <p:cNvSpPr>
            <a:spLocks noChangeArrowheads="1"/>
          </p:cNvSpPr>
          <p:nvPr/>
        </p:nvSpPr>
        <p:spPr bwMode="auto">
          <a:xfrm>
            <a:off x="7416800" y="4800600"/>
            <a:ext cx="325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smtClean="0">
                <a:solidFill>
                  <a:prstClr val="black"/>
                </a:solidFill>
                <a:latin typeface="Arial" charset="0"/>
              </a:rPr>
              <a:t>OVERFITTING!</a:t>
            </a:r>
          </a:p>
        </p:txBody>
      </p:sp>
      <p:sp>
        <p:nvSpPr>
          <p:cNvPr id="308313" name="Freeform 89"/>
          <p:cNvSpPr>
            <a:spLocks/>
          </p:cNvSpPr>
          <p:nvPr/>
        </p:nvSpPr>
        <p:spPr bwMode="auto">
          <a:xfrm>
            <a:off x="1507068" y="2306641"/>
            <a:ext cx="3939117" cy="3971925"/>
          </a:xfrm>
          <a:custGeom>
            <a:avLst/>
            <a:gdLst>
              <a:gd name="T0" fmla="*/ 2147483646 w 1861"/>
              <a:gd name="T1" fmla="*/ 2147483646 h 2502"/>
              <a:gd name="T2" fmla="*/ 2147483646 w 1861"/>
              <a:gd name="T3" fmla="*/ 2147483646 h 2502"/>
              <a:gd name="T4" fmla="*/ 2147483646 w 1861"/>
              <a:gd name="T5" fmla="*/ 2147483646 h 2502"/>
              <a:gd name="T6" fmla="*/ 2147483646 w 1861"/>
              <a:gd name="T7" fmla="*/ 2147483646 h 2502"/>
              <a:gd name="T8" fmla="*/ 2147483646 w 1861"/>
              <a:gd name="T9" fmla="*/ 2147483646 h 2502"/>
              <a:gd name="T10" fmla="*/ 2147483646 w 1861"/>
              <a:gd name="T11" fmla="*/ 2147483646 h 2502"/>
              <a:gd name="T12" fmla="*/ 2147483646 w 1861"/>
              <a:gd name="T13" fmla="*/ 2147483646 h 2502"/>
              <a:gd name="T14" fmla="*/ 2147483646 w 1861"/>
              <a:gd name="T15" fmla="*/ 2147483646 h 2502"/>
              <a:gd name="T16" fmla="*/ 2147483646 w 1861"/>
              <a:gd name="T17" fmla="*/ 2147483646 h 2502"/>
              <a:gd name="T18" fmla="*/ 2147483646 w 1861"/>
              <a:gd name="T19" fmla="*/ 2147483646 h 2502"/>
              <a:gd name="T20" fmla="*/ 2147483646 w 1861"/>
              <a:gd name="T21" fmla="*/ 2147483646 h 2502"/>
              <a:gd name="T22" fmla="*/ 2147483646 w 1861"/>
              <a:gd name="T23" fmla="*/ 2147483646 h 2502"/>
              <a:gd name="T24" fmla="*/ 2147483646 w 1861"/>
              <a:gd name="T25" fmla="*/ 2147483646 h 2502"/>
              <a:gd name="T26" fmla="*/ 2147483646 w 1861"/>
              <a:gd name="T27" fmla="*/ 2147483646 h 2502"/>
              <a:gd name="T28" fmla="*/ 2147483646 w 1861"/>
              <a:gd name="T29" fmla="*/ 2147483646 h 2502"/>
              <a:gd name="T30" fmla="*/ 2147483646 w 1861"/>
              <a:gd name="T31" fmla="*/ 2147483646 h 2502"/>
              <a:gd name="T32" fmla="*/ 2147483646 w 1861"/>
              <a:gd name="T33" fmla="*/ 2147483646 h 2502"/>
              <a:gd name="T34" fmla="*/ 2147483646 w 1861"/>
              <a:gd name="T35" fmla="*/ 2147483646 h 2502"/>
              <a:gd name="T36" fmla="*/ 2147483646 w 1861"/>
              <a:gd name="T37" fmla="*/ 2147483646 h 2502"/>
              <a:gd name="T38" fmla="*/ 2147483646 w 1861"/>
              <a:gd name="T39" fmla="*/ 2147483646 h 2502"/>
              <a:gd name="T40" fmla="*/ 2147483646 w 1861"/>
              <a:gd name="T41" fmla="*/ 2147483646 h 2502"/>
              <a:gd name="T42" fmla="*/ 2147483646 w 1861"/>
              <a:gd name="T43" fmla="*/ 2147483646 h 2502"/>
              <a:gd name="T44" fmla="*/ 2147483646 w 1861"/>
              <a:gd name="T45" fmla="*/ 2147483646 h 2502"/>
              <a:gd name="T46" fmla="*/ 2147483646 w 1861"/>
              <a:gd name="T47" fmla="*/ 2147483646 h 2502"/>
              <a:gd name="T48" fmla="*/ 2147483646 w 1861"/>
              <a:gd name="T49" fmla="*/ 2147483646 h 2502"/>
              <a:gd name="T50" fmla="*/ 2147483646 w 1861"/>
              <a:gd name="T51" fmla="*/ 2147483646 h 2502"/>
              <a:gd name="T52" fmla="*/ 2147483646 w 1861"/>
              <a:gd name="T53" fmla="*/ 2147483646 h 2502"/>
              <a:gd name="T54" fmla="*/ 2147483646 w 1861"/>
              <a:gd name="T55" fmla="*/ 2147483646 h 2502"/>
              <a:gd name="T56" fmla="*/ 2147483646 w 1861"/>
              <a:gd name="T57" fmla="*/ 2147483646 h 2502"/>
              <a:gd name="T58" fmla="*/ 2147483646 w 1861"/>
              <a:gd name="T59" fmla="*/ 2147483646 h 2502"/>
              <a:gd name="T60" fmla="*/ 2147483646 w 1861"/>
              <a:gd name="T61" fmla="*/ 2147483646 h 2502"/>
              <a:gd name="T62" fmla="*/ 2147483646 w 1861"/>
              <a:gd name="T63" fmla="*/ 2147483646 h 2502"/>
              <a:gd name="T64" fmla="*/ 2147483646 w 1861"/>
              <a:gd name="T65" fmla="*/ 2147483646 h 2502"/>
              <a:gd name="T66" fmla="*/ 2147483646 w 1861"/>
              <a:gd name="T67" fmla="*/ 2147483646 h 2502"/>
              <a:gd name="T68" fmla="*/ 2147483646 w 1861"/>
              <a:gd name="T69" fmla="*/ 2147483646 h 2502"/>
              <a:gd name="T70" fmla="*/ 2147483646 w 1861"/>
              <a:gd name="T71" fmla="*/ 2147483646 h 2502"/>
              <a:gd name="T72" fmla="*/ 2147483646 w 1861"/>
              <a:gd name="T73" fmla="*/ 2147483646 h 2502"/>
              <a:gd name="T74" fmla="*/ 2147483646 w 1861"/>
              <a:gd name="T75" fmla="*/ 2147483646 h 2502"/>
              <a:gd name="T76" fmla="*/ 2147483646 w 1861"/>
              <a:gd name="T77" fmla="*/ 2147483646 h 2502"/>
              <a:gd name="T78" fmla="*/ 2147483646 w 1861"/>
              <a:gd name="T79" fmla="*/ 2147483646 h 2502"/>
              <a:gd name="T80" fmla="*/ 2147483646 w 1861"/>
              <a:gd name="T81" fmla="*/ 2147483646 h 2502"/>
              <a:gd name="T82" fmla="*/ 2147483646 w 1861"/>
              <a:gd name="T83" fmla="*/ 2147483646 h 2502"/>
              <a:gd name="T84" fmla="*/ 2147483646 w 1861"/>
              <a:gd name="T85" fmla="*/ 2147483646 h 2502"/>
              <a:gd name="T86" fmla="*/ 2147483646 w 1861"/>
              <a:gd name="T87" fmla="*/ 2147483646 h 2502"/>
              <a:gd name="T88" fmla="*/ 2147483646 w 1861"/>
              <a:gd name="T89" fmla="*/ 2147483646 h 2502"/>
              <a:gd name="T90" fmla="*/ 2147483646 w 1861"/>
              <a:gd name="T91" fmla="*/ 2147483646 h 2502"/>
              <a:gd name="T92" fmla="*/ 2147483646 w 1861"/>
              <a:gd name="T93" fmla="*/ 2147483646 h 2502"/>
              <a:gd name="T94" fmla="*/ 2147483646 w 1861"/>
              <a:gd name="T95" fmla="*/ 2147483646 h 2502"/>
              <a:gd name="T96" fmla="*/ 2147483646 w 1861"/>
              <a:gd name="T97" fmla="*/ 2147483646 h 2502"/>
              <a:gd name="T98" fmla="*/ 2147483646 w 1861"/>
              <a:gd name="T99" fmla="*/ 2147483646 h 2502"/>
              <a:gd name="T100" fmla="*/ 2147483646 w 1861"/>
              <a:gd name="T101" fmla="*/ 2147483646 h 2502"/>
              <a:gd name="T102" fmla="*/ 2147483646 w 1861"/>
              <a:gd name="T103" fmla="*/ 2147483646 h 2502"/>
              <a:gd name="T104" fmla="*/ 2147483646 w 1861"/>
              <a:gd name="T105" fmla="*/ 2147483646 h 2502"/>
              <a:gd name="T106" fmla="*/ 2147483646 w 1861"/>
              <a:gd name="T107" fmla="*/ 2147483646 h 2502"/>
              <a:gd name="T108" fmla="*/ 2147483646 w 1861"/>
              <a:gd name="T109" fmla="*/ 2147483646 h 2502"/>
              <a:gd name="T110" fmla="*/ 2147483646 w 1861"/>
              <a:gd name="T111" fmla="*/ 2147483646 h 2502"/>
              <a:gd name="T112" fmla="*/ 2147483646 w 1861"/>
              <a:gd name="T113" fmla="*/ 2147483646 h 2502"/>
              <a:gd name="T114" fmla="*/ 2147483646 w 1861"/>
              <a:gd name="T115" fmla="*/ 2147483646 h 2502"/>
              <a:gd name="T116" fmla="*/ 2147483646 w 1861"/>
              <a:gd name="T117" fmla="*/ 2147483646 h 2502"/>
              <a:gd name="T118" fmla="*/ 2147483646 w 1861"/>
              <a:gd name="T119" fmla="*/ 2147483646 h 2502"/>
              <a:gd name="T120" fmla="*/ 2147483646 w 1861"/>
              <a:gd name="T121" fmla="*/ 2147483646 h 25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861"/>
              <a:gd name="T184" fmla="*/ 0 h 2502"/>
              <a:gd name="T185" fmla="*/ 1861 w 1861"/>
              <a:gd name="T186" fmla="*/ 2502 h 25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861" h="2502">
                <a:moveTo>
                  <a:pt x="784" y="145"/>
                </a:moveTo>
                <a:cubicBezTo>
                  <a:pt x="787" y="272"/>
                  <a:pt x="788" y="399"/>
                  <a:pt x="793" y="526"/>
                </a:cubicBezTo>
                <a:cubicBezTo>
                  <a:pt x="794" y="542"/>
                  <a:pt x="802" y="556"/>
                  <a:pt x="802" y="572"/>
                </a:cubicBezTo>
                <a:cubicBezTo>
                  <a:pt x="802" y="634"/>
                  <a:pt x="812" y="702"/>
                  <a:pt x="784" y="758"/>
                </a:cubicBezTo>
                <a:cubicBezTo>
                  <a:pt x="703" y="920"/>
                  <a:pt x="472" y="951"/>
                  <a:pt x="310" y="962"/>
                </a:cubicBezTo>
                <a:cubicBezTo>
                  <a:pt x="231" y="956"/>
                  <a:pt x="153" y="952"/>
                  <a:pt x="78" y="925"/>
                </a:cubicBezTo>
                <a:cubicBezTo>
                  <a:pt x="0" y="942"/>
                  <a:pt x="4" y="979"/>
                  <a:pt x="31" y="1074"/>
                </a:cubicBezTo>
                <a:cubicBezTo>
                  <a:pt x="35" y="1087"/>
                  <a:pt x="101" y="1110"/>
                  <a:pt x="115" y="1111"/>
                </a:cubicBezTo>
                <a:cubicBezTo>
                  <a:pt x="174" y="1114"/>
                  <a:pt x="232" y="1117"/>
                  <a:pt x="291" y="1120"/>
                </a:cubicBezTo>
                <a:cubicBezTo>
                  <a:pt x="367" y="1146"/>
                  <a:pt x="445" y="1163"/>
                  <a:pt x="524" y="1176"/>
                </a:cubicBezTo>
                <a:cubicBezTo>
                  <a:pt x="558" y="1227"/>
                  <a:pt x="580" y="1260"/>
                  <a:pt x="598" y="1316"/>
                </a:cubicBezTo>
                <a:cubicBezTo>
                  <a:pt x="597" y="1322"/>
                  <a:pt x="588" y="1379"/>
                  <a:pt x="579" y="1390"/>
                </a:cubicBezTo>
                <a:cubicBezTo>
                  <a:pt x="572" y="1399"/>
                  <a:pt x="560" y="1401"/>
                  <a:pt x="551" y="1408"/>
                </a:cubicBezTo>
                <a:cubicBezTo>
                  <a:pt x="541" y="1416"/>
                  <a:pt x="535" y="1429"/>
                  <a:pt x="524" y="1436"/>
                </a:cubicBezTo>
                <a:cubicBezTo>
                  <a:pt x="492" y="1458"/>
                  <a:pt x="448" y="1470"/>
                  <a:pt x="412" y="1483"/>
                </a:cubicBezTo>
                <a:cubicBezTo>
                  <a:pt x="363" y="1559"/>
                  <a:pt x="427" y="1473"/>
                  <a:pt x="366" y="1520"/>
                </a:cubicBezTo>
                <a:cubicBezTo>
                  <a:pt x="345" y="1536"/>
                  <a:pt x="329" y="1557"/>
                  <a:pt x="310" y="1576"/>
                </a:cubicBezTo>
                <a:cubicBezTo>
                  <a:pt x="275" y="1611"/>
                  <a:pt x="252" y="1652"/>
                  <a:pt x="217" y="1687"/>
                </a:cubicBezTo>
                <a:cubicBezTo>
                  <a:pt x="203" y="1731"/>
                  <a:pt x="185" y="1773"/>
                  <a:pt x="171" y="1817"/>
                </a:cubicBezTo>
                <a:cubicBezTo>
                  <a:pt x="175" y="1944"/>
                  <a:pt x="145" y="2074"/>
                  <a:pt x="217" y="2180"/>
                </a:cubicBezTo>
                <a:cubicBezTo>
                  <a:pt x="229" y="2217"/>
                  <a:pt x="273" y="2309"/>
                  <a:pt x="301" y="2328"/>
                </a:cubicBezTo>
                <a:cubicBezTo>
                  <a:pt x="310" y="2334"/>
                  <a:pt x="319" y="2342"/>
                  <a:pt x="329" y="2347"/>
                </a:cubicBezTo>
                <a:cubicBezTo>
                  <a:pt x="347" y="2355"/>
                  <a:pt x="384" y="2365"/>
                  <a:pt x="384" y="2365"/>
                </a:cubicBezTo>
                <a:cubicBezTo>
                  <a:pt x="585" y="2502"/>
                  <a:pt x="1075" y="2385"/>
                  <a:pt x="1137" y="2384"/>
                </a:cubicBezTo>
                <a:cubicBezTo>
                  <a:pt x="1203" y="2368"/>
                  <a:pt x="1254" y="2330"/>
                  <a:pt x="1313" y="2300"/>
                </a:cubicBezTo>
                <a:cubicBezTo>
                  <a:pt x="1347" y="2283"/>
                  <a:pt x="1361" y="2257"/>
                  <a:pt x="1397" y="2245"/>
                </a:cubicBezTo>
                <a:cubicBezTo>
                  <a:pt x="1461" y="2201"/>
                  <a:pt x="1432" y="2214"/>
                  <a:pt x="1481" y="2198"/>
                </a:cubicBezTo>
                <a:cubicBezTo>
                  <a:pt x="1544" y="2156"/>
                  <a:pt x="1584" y="2090"/>
                  <a:pt x="1629" y="2031"/>
                </a:cubicBezTo>
                <a:cubicBezTo>
                  <a:pt x="1652" y="1964"/>
                  <a:pt x="1637" y="1992"/>
                  <a:pt x="1666" y="1947"/>
                </a:cubicBezTo>
                <a:cubicBezTo>
                  <a:pt x="1672" y="1925"/>
                  <a:pt x="1685" y="1905"/>
                  <a:pt x="1685" y="1882"/>
                </a:cubicBezTo>
                <a:cubicBezTo>
                  <a:pt x="1685" y="1834"/>
                  <a:pt x="1700" y="1521"/>
                  <a:pt x="1583" y="1483"/>
                </a:cubicBezTo>
                <a:cubicBezTo>
                  <a:pt x="1534" y="1434"/>
                  <a:pt x="1578" y="1466"/>
                  <a:pt x="1490" y="1446"/>
                </a:cubicBezTo>
                <a:cubicBezTo>
                  <a:pt x="1434" y="1433"/>
                  <a:pt x="1390" y="1417"/>
                  <a:pt x="1332" y="1408"/>
                </a:cubicBezTo>
                <a:cubicBezTo>
                  <a:pt x="1250" y="1382"/>
                  <a:pt x="1225" y="1393"/>
                  <a:pt x="1118" y="1399"/>
                </a:cubicBezTo>
                <a:cubicBezTo>
                  <a:pt x="1081" y="1411"/>
                  <a:pt x="1062" y="1427"/>
                  <a:pt x="1035" y="1455"/>
                </a:cubicBezTo>
                <a:cubicBezTo>
                  <a:pt x="1012" y="1519"/>
                  <a:pt x="1016" y="1532"/>
                  <a:pt x="942" y="1548"/>
                </a:cubicBezTo>
                <a:cubicBezTo>
                  <a:pt x="886" y="1545"/>
                  <a:pt x="829" y="1549"/>
                  <a:pt x="774" y="1538"/>
                </a:cubicBezTo>
                <a:cubicBezTo>
                  <a:pt x="765" y="1536"/>
                  <a:pt x="765" y="1520"/>
                  <a:pt x="765" y="1511"/>
                </a:cubicBezTo>
                <a:cubicBezTo>
                  <a:pt x="765" y="1484"/>
                  <a:pt x="764" y="1430"/>
                  <a:pt x="793" y="1408"/>
                </a:cubicBezTo>
                <a:cubicBezTo>
                  <a:pt x="842" y="1369"/>
                  <a:pt x="917" y="1394"/>
                  <a:pt x="979" y="1390"/>
                </a:cubicBezTo>
                <a:cubicBezTo>
                  <a:pt x="1065" y="1362"/>
                  <a:pt x="1152" y="1349"/>
                  <a:pt x="1239" y="1325"/>
                </a:cubicBezTo>
                <a:cubicBezTo>
                  <a:pt x="1320" y="1303"/>
                  <a:pt x="1399" y="1279"/>
                  <a:pt x="1481" y="1260"/>
                </a:cubicBezTo>
                <a:cubicBezTo>
                  <a:pt x="1518" y="1222"/>
                  <a:pt x="1523" y="1236"/>
                  <a:pt x="1564" y="1213"/>
                </a:cubicBezTo>
                <a:cubicBezTo>
                  <a:pt x="1584" y="1202"/>
                  <a:pt x="1600" y="1186"/>
                  <a:pt x="1620" y="1176"/>
                </a:cubicBezTo>
                <a:cubicBezTo>
                  <a:pt x="1632" y="1170"/>
                  <a:pt x="1645" y="1164"/>
                  <a:pt x="1657" y="1158"/>
                </a:cubicBezTo>
                <a:cubicBezTo>
                  <a:pt x="1702" y="1113"/>
                  <a:pt x="1743" y="1063"/>
                  <a:pt x="1796" y="1028"/>
                </a:cubicBezTo>
                <a:cubicBezTo>
                  <a:pt x="1861" y="932"/>
                  <a:pt x="1810" y="800"/>
                  <a:pt x="1750" y="712"/>
                </a:cubicBezTo>
                <a:cubicBezTo>
                  <a:pt x="1736" y="667"/>
                  <a:pt x="1720" y="634"/>
                  <a:pt x="1676" y="619"/>
                </a:cubicBezTo>
                <a:cubicBezTo>
                  <a:pt x="1656" y="605"/>
                  <a:pt x="1634" y="593"/>
                  <a:pt x="1620" y="572"/>
                </a:cubicBezTo>
                <a:cubicBezTo>
                  <a:pt x="1585" y="519"/>
                  <a:pt x="1645" y="566"/>
                  <a:pt x="1583" y="526"/>
                </a:cubicBezTo>
                <a:cubicBezTo>
                  <a:pt x="1560" y="481"/>
                  <a:pt x="1541" y="442"/>
                  <a:pt x="1499" y="414"/>
                </a:cubicBezTo>
                <a:cubicBezTo>
                  <a:pt x="1480" y="356"/>
                  <a:pt x="1469" y="328"/>
                  <a:pt x="1425" y="284"/>
                </a:cubicBezTo>
                <a:cubicBezTo>
                  <a:pt x="1406" y="230"/>
                  <a:pt x="1350" y="182"/>
                  <a:pt x="1295" y="164"/>
                </a:cubicBezTo>
                <a:cubicBezTo>
                  <a:pt x="1263" y="117"/>
                  <a:pt x="1219" y="118"/>
                  <a:pt x="1174" y="89"/>
                </a:cubicBezTo>
                <a:cubicBezTo>
                  <a:pt x="1161" y="81"/>
                  <a:pt x="1151" y="68"/>
                  <a:pt x="1137" y="61"/>
                </a:cubicBezTo>
                <a:cubicBezTo>
                  <a:pt x="1119" y="52"/>
                  <a:pt x="1081" y="43"/>
                  <a:pt x="1081" y="43"/>
                </a:cubicBezTo>
                <a:cubicBezTo>
                  <a:pt x="1018" y="0"/>
                  <a:pt x="1050" y="13"/>
                  <a:pt x="914" y="33"/>
                </a:cubicBezTo>
                <a:cubicBezTo>
                  <a:pt x="894" y="36"/>
                  <a:pt x="877" y="46"/>
                  <a:pt x="858" y="52"/>
                </a:cubicBezTo>
                <a:cubicBezTo>
                  <a:pt x="849" y="55"/>
                  <a:pt x="830" y="61"/>
                  <a:pt x="830" y="61"/>
                </a:cubicBezTo>
                <a:cubicBezTo>
                  <a:pt x="806" y="77"/>
                  <a:pt x="795" y="80"/>
                  <a:pt x="784" y="108"/>
                </a:cubicBezTo>
                <a:cubicBezTo>
                  <a:pt x="761" y="169"/>
                  <a:pt x="766" y="161"/>
                  <a:pt x="784" y="145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12" grpId="0"/>
      <p:bldP spid="3083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016000" y="1371601"/>
            <a:ext cx="9855200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i="1"/>
              <a:t>Slack variables</a:t>
            </a:r>
            <a:r>
              <a:rPr lang="en-US" altLang="zh-CN" sz="2400" b="1"/>
              <a:t> </a:t>
            </a:r>
            <a:r>
              <a:rPr lang="el-GR" altLang="en-US" sz="2400" b="1" i="1"/>
              <a:t>ξ</a:t>
            </a:r>
            <a:r>
              <a:rPr lang="en-US" altLang="zh-CN" sz="2400" b="1" i="1"/>
              <a:t>i</a:t>
            </a:r>
            <a:r>
              <a:rPr lang="en-US" altLang="zh-CN" sz="2400" b="1"/>
              <a:t> can be added to allow misclassification of difficult or noisy examples.</a:t>
            </a:r>
          </a:p>
        </p:txBody>
      </p:sp>
      <p:sp>
        <p:nvSpPr>
          <p:cNvPr id="1029" name="Rectangle 3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Soft Margin Classification</a:t>
            </a:r>
          </a:p>
        </p:txBody>
      </p:sp>
      <p:graphicFrame>
        <p:nvGraphicFramePr>
          <p:cNvPr id="1026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7416800" y="3733800"/>
          <a:ext cx="1100667" cy="364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0" name="Object 3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800" y="3733800"/>
                        <a:ext cx="1100667" cy="3645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37"/>
          <p:cNvSpPr>
            <a:spLocks noChangeArrowheads="1"/>
          </p:cNvSpPr>
          <p:nvPr/>
        </p:nvSpPr>
        <p:spPr bwMode="auto">
          <a:xfrm>
            <a:off x="6299201" y="2286001"/>
            <a:ext cx="5645151" cy="18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CN" sz="2600" dirty="0" smtClean="0"/>
              <a:t>What should our quadratic on be?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CN" sz="2600" dirty="0" smtClean="0">
                <a:solidFill>
                  <a:srgbClr val="990099"/>
                </a:solidFill>
              </a:rPr>
              <a:t>  Minimize</a:t>
            </a:r>
            <a:endParaRPr lang="en-US" altLang="zh-CN" sz="2600" b="1" i="1" dirty="0">
              <a:solidFill>
                <a:srgbClr val="990099"/>
              </a:solidFill>
            </a:endParaRPr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914400" y="3314114"/>
            <a:ext cx="4067175" cy="2452688"/>
            <a:chOff x="107" y="516"/>
            <a:chExt cx="2562" cy="1545"/>
          </a:xfrm>
        </p:grpSpPr>
        <p:sp>
          <p:nvSpPr>
            <p:cNvPr id="37" name="Line 5"/>
            <p:cNvSpPr>
              <a:spLocks noChangeShapeType="1"/>
            </p:cNvSpPr>
            <p:nvPr/>
          </p:nvSpPr>
          <p:spPr bwMode="auto">
            <a:xfrm rot="-1599335">
              <a:off x="543" y="1055"/>
              <a:ext cx="1872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8" name="Line 6"/>
            <p:cNvSpPr>
              <a:spLocks noChangeShapeType="1"/>
            </p:cNvSpPr>
            <p:nvPr/>
          </p:nvSpPr>
          <p:spPr bwMode="auto">
            <a:xfrm rot="-1599335">
              <a:off x="635" y="123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" name="Line 7"/>
            <p:cNvSpPr>
              <a:spLocks noChangeShapeType="1"/>
            </p:cNvSpPr>
            <p:nvPr/>
          </p:nvSpPr>
          <p:spPr bwMode="auto">
            <a:xfrm rot="-1599335">
              <a:off x="726" y="1420"/>
              <a:ext cx="187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 rot="-1777892">
              <a:off x="107" y="1514"/>
              <a:ext cx="624" cy="1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solidFill>
                    <a:schemeClr val="hlink"/>
                  </a:solidFill>
                  <a:latin typeface="Tahoma" pitchFamily="34" charset="0"/>
                </a:rPr>
                <a:t>wx+b=1</a:t>
              </a:r>
            </a:p>
          </p:txBody>
        </p:sp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 rot="-1777892">
              <a:off x="204" y="1684"/>
              <a:ext cx="624" cy="1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latin typeface="Tahoma" pitchFamily="34" charset="0"/>
                </a:rPr>
                <a:t>wx+b=0</a:t>
              </a:r>
            </a:p>
          </p:txBody>
        </p:sp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 rot="-1777892">
              <a:off x="299" y="1838"/>
              <a:ext cx="624" cy="19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solidFill>
                    <a:schemeClr val="folHlink"/>
                  </a:solidFill>
                  <a:latin typeface="Tahoma" pitchFamily="34" charset="0"/>
                </a:rPr>
                <a:t>wx+b=-1</a:t>
              </a: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2491" y="146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992" y="7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445" y="632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912" y="1296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601" y="824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364" y="1319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1974" y="765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1756" y="133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2200" y="1490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942" y="192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1529" y="1901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2621" y="131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720" y="67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1834" y="20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57" name="Line 25"/>
            <p:cNvSpPr>
              <a:spLocks noChangeShapeType="1"/>
            </p:cNvSpPr>
            <p:nvPr/>
          </p:nvSpPr>
          <p:spPr bwMode="auto">
            <a:xfrm flipH="1" flipV="1">
              <a:off x="1387" y="1094"/>
              <a:ext cx="467" cy="94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26"/>
            <p:cNvSpPr txBox="1">
              <a:spLocks noChangeArrowheads="1"/>
            </p:cNvSpPr>
            <p:nvPr/>
          </p:nvSpPr>
          <p:spPr bwMode="auto">
            <a:xfrm>
              <a:off x="1780" y="1528"/>
              <a:ext cx="310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hlink"/>
                  </a:solidFill>
                  <a:latin typeface="Tahoma" pitchFamily="34" charset="0"/>
                </a:rPr>
                <a:t>3</a:t>
              </a:r>
              <a:r>
                <a:rPr lang="en-US" altLang="zh-CN" sz="2400" i="1">
                  <a:solidFill>
                    <a:schemeClr val="hlink"/>
                  </a:solidFill>
                  <a:latin typeface="Tahoma" pitchFamily="34" charset="0"/>
                </a:rPr>
                <a:t> </a:t>
              </a:r>
            </a:p>
          </p:txBody>
        </p:sp>
        <p:sp>
          <p:nvSpPr>
            <p:cNvPr id="59" name="Line 27"/>
            <p:cNvSpPr>
              <a:spLocks noChangeShapeType="1"/>
            </p:cNvSpPr>
            <p:nvPr/>
          </p:nvSpPr>
          <p:spPr bwMode="auto">
            <a:xfrm flipH="1" flipV="1">
              <a:off x="1463" y="1041"/>
              <a:ext cx="473" cy="94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28"/>
            <p:cNvSpPr>
              <a:spLocks noChangeShapeType="1"/>
            </p:cNvSpPr>
            <p:nvPr/>
          </p:nvSpPr>
          <p:spPr bwMode="auto">
            <a:xfrm flipH="1" flipV="1">
              <a:off x="1565" y="605"/>
              <a:ext cx="333" cy="69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 Box 29"/>
            <p:cNvSpPr txBox="1">
              <a:spLocks noChangeArrowheads="1"/>
            </p:cNvSpPr>
            <p:nvPr/>
          </p:nvSpPr>
          <p:spPr bwMode="auto">
            <a:xfrm>
              <a:off x="1652" y="516"/>
              <a:ext cx="43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fol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folHlink"/>
                  </a:solidFill>
                  <a:latin typeface="Tahoma" pitchFamily="34" charset="0"/>
                </a:rPr>
                <a:t>1</a:t>
              </a:r>
              <a:r>
                <a:rPr lang="en-US" altLang="zh-CN" sz="2400" i="1">
                  <a:solidFill>
                    <a:schemeClr val="folHlink"/>
                  </a:solidFill>
                  <a:latin typeface="Tahoma" pitchFamily="34" charset="0"/>
                </a:rPr>
                <a:t> </a:t>
              </a:r>
            </a:p>
          </p:txBody>
        </p:sp>
        <p:sp>
          <p:nvSpPr>
            <p:cNvPr id="62" name="Line 30"/>
            <p:cNvSpPr>
              <a:spLocks noChangeShapeType="1"/>
            </p:cNvSpPr>
            <p:nvPr/>
          </p:nvSpPr>
          <p:spPr bwMode="auto">
            <a:xfrm flipH="1" flipV="1">
              <a:off x="1640" y="561"/>
              <a:ext cx="341" cy="7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1"/>
            <p:cNvSpPr>
              <a:spLocks noChangeShapeType="1"/>
            </p:cNvSpPr>
            <p:nvPr/>
          </p:nvSpPr>
          <p:spPr bwMode="auto">
            <a:xfrm flipH="1" flipV="1">
              <a:off x="760" y="716"/>
              <a:ext cx="444" cy="92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 Box 32"/>
            <p:cNvSpPr txBox="1">
              <a:spLocks noChangeArrowheads="1"/>
            </p:cNvSpPr>
            <p:nvPr/>
          </p:nvSpPr>
          <p:spPr bwMode="auto">
            <a:xfrm>
              <a:off x="960" y="782"/>
              <a:ext cx="310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fol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folHlink"/>
                  </a:solidFill>
                  <a:latin typeface="Tahoma" pitchFamily="34" charset="0"/>
                </a:rPr>
                <a:t>2</a:t>
              </a:r>
              <a:r>
                <a:rPr lang="en-US" altLang="zh-CN" sz="2400" i="1">
                  <a:solidFill>
                    <a:schemeClr val="folHlink"/>
                  </a:solidFill>
                  <a:latin typeface="Tahoma" pitchFamily="34" charset="0"/>
                </a:rPr>
                <a:t> </a:t>
              </a:r>
            </a:p>
          </p:txBody>
        </p:sp>
        <p:sp>
          <p:nvSpPr>
            <p:cNvPr id="65" name="Line 33"/>
            <p:cNvSpPr>
              <a:spLocks noChangeShapeType="1"/>
            </p:cNvSpPr>
            <p:nvPr/>
          </p:nvSpPr>
          <p:spPr bwMode="auto">
            <a:xfrm flipH="1" flipV="1">
              <a:off x="842" y="664"/>
              <a:ext cx="437" cy="94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609600" y="198438"/>
            <a:ext cx="5283200" cy="868362"/>
          </a:xfrm>
        </p:spPr>
        <p:txBody>
          <a:bodyPr/>
          <a:lstStyle/>
          <a:p>
            <a:pPr eaLnBrk="1" hangingPunct="1"/>
            <a:r>
              <a:rPr lang="en-US" altLang="zh-CN" sz="3600" b="1" smtClean="0"/>
              <a:t>SVM as Multi-Class Classifier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E39D0268-FC98-4EAD-9073-4C8396C8A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10972800" cy="50292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/>
              <a:t>It only considers two classes (primarily)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</a:t>
            </a:r>
            <a:r>
              <a:rPr lang="en-US" altLang="zh-CN" sz="2400" b="1" dirty="0"/>
              <a:t>- One solution to multi-class classification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   1) For m output classes generate m support vectors i.e.,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SVM 1 learns “Output==1” </a:t>
            </a:r>
            <a:r>
              <a:rPr lang="en-US" altLang="zh-CN" b="1" dirty="0" err="1">
                <a:solidFill>
                  <a:schemeClr val="hlink"/>
                </a:solidFill>
              </a:rPr>
              <a:t>vs</a:t>
            </a:r>
            <a:r>
              <a:rPr lang="en-US" altLang="zh-CN" b="1" dirty="0">
                <a:solidFill>
                  <a:schemeClr val="hlink"/>
                </a:solidFill>
              </a:rPr>
              <a:t> “Output != 1”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SVM 2 learns “Output==2” </a:t>
            </a:r>
            <a:r>
              <a:rPr lang="en-US" altLang="zh-CN" b="1" dirty="0" err="1">
                <a:solidFill>
                  <a:schemeClr val="hlink"/>
                </a:solidFill>
              </a:rPr>
              <a:t>vs</a:t>
            </a:r>
            <a:r>
              <a:rPr lang="en-US" altLang="zh-CN" b="1" dirty="0">
                <a:solidFill>
                  <a:schemeClr val="hlink"/>
                </a:solidFill>
              </a:rPr>
              <a:t> “Output != 2”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.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.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.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SVM m learns “Output==m” </a:t>
            </a:r>
            <a:r>
              <a:rPr lang="en-US" altLang="zh-CN" b="1" dirty="0" err="1">
                <a:solidFill>
                  <a:schemeClr val="hlink"/>
                </a:solidFill>
              </a:rPr>
              <a:t>vs</a:t>
            </a:r>
            <a:r>
              <a:rPr lang="en-US" altLang="zh-CN" b="1" dirty="0">
                <a:solidFill>
                  <a:schemeClr val="hlink"/>
                </a:solidFill>
              </a:rPr>
              <a:t> “Output != m”</a:t>
            </a:r>
          </a:p>
          <a:p>
            <a:pPr marL="457200" lvl="1" indent="0" algn="just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zh-CN" b="1" dirty="0">
              <a:solidFill>
                <a:schemeClr val="hlink"/>
              </a:solidFill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    2) To predict the output for a new input</a:t>
            </a:r>
          </a:p>
          <a:p>
            <a:pPr lvl="1" algn="just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chemeClr val="hlink"/>
                </a:solidFill>
              </a:rPr>
              <a:t>Consider the </a:t>
            </a:r>
            <a:r>
              <a:rPr lang="en-US" altLang="zh-CN" b="1" dirty="0">
                <a:solidFill>
                  <a:srgbClr val="FF0000"/>
                </a:solidFill>
              </a:rPr>
              <a:t>closest</a:t>
            </a:r>
            <a:r>
              <a:rPr lang="en-US" altLang="zh-CN" b="1" dirty="0">
                <a:solidFill>
                  <a:schemeClr val="hlink"/>
                </a:solidFill>
              </a:rPr>
              <a:t> into true class</a:t>
            </a:r>
          </a:p>
        </p:txBody>
      </p:sp>
      <p:pic>
        <p:nvPicPr>
          <p:cNvPr id="717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84" y="4816478"/>
            <a:ext cx="4114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7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</a:t>
            </a:r>
            <a:r>
              <a:rPr lang="en-US" sz="44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BotNet</a:t>
            </a:r>
            <a:r>
              <a:rPr lang="en-US" sz="4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really </a:t>
            </a:r>
            <a:r>
              <a:rPr lang="en-US" sz="4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mean?</a:t>
            </a:r>
            <a:endParaRPr lang="en-US" sz="44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A group of internet-connected devices controlled by a central system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76251" y="1371601"/>
            <a:ext cx="92456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b="1" smtClean="0">
                <a:solidFill>
                  <a:prstClr val="black"/>
                </a:solidFill>
                <a:latin typeface="Arial" charset="0"/>
              </a:rPr>
              <a:t>Kernel functions to transform linearly inseparable data into separable data</a:t>
            </a:r>
          </a:p>
        </p:txBody>
      </p:sp>
      <p:pic>
        <p:nvPicPr>
          <p:cNvPr id="8195" name="Picture 2" descr="Image result for sv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667000"/>
            <a:ext cx="47752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Image result for s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84" y="2995613"/>
            <a:ext cx="5892800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2133600" y="5867400"/>
            <a:ext cx="172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prstClr val="black"/>
                </a:solidFill>
                <a:latin typeface="Arial" charset="0"/>
              </a:rPr>
              <a:t>Fig-1</a:t>
            </a:r>
          </a:p>
        </p:txBody>
      </p:sp>
      <p:sp>
        <p:nvSpPr>
          <p:cNvPr id="8198" name="TextBox 5"/>
          <p:cNvSpPr txBox="1">
            <a:spLocks noChangeArrowheads="1"/>
          </p:cNvSpPr>
          <p:nvPr/>
        </p:nvSpPr>
        <p:spPr bwMode="auto">
          <a:xfrm>
            <a:off x="8331200" y="5867400"/>
            <a:ext cx="139065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prstClr val="black"/>
                </a:solidFill>
                <a:latin typeface="Arial" charset="0"/>
              </a:rPr>
              <a:t>Fig-2</a:t>
            </a:r>
          </a:p>
        </p:txBody>
      </p:sp>
    </p:spTree>
    <p:extLst>
      <p:ext uri="{BB962C8B-B14F-4D97-AF65-F5344CB8AC3E}">
        <p14:creationId xmlns:p14="http://schemas.microsoft.com/office/powerpoint/2010/main" val="24570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35" y="0"/>
            <a:ext cx="8296421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Kernels and why different kernels</a:t>
            </a:r>
            <a:endParaRPr lang="en-US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009"/>
            <a:ext cx="5752530" cy="4768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25" y="1122108"/>
            <a:ext cx="5277154" cy="4617510"/>
          </a:xfrm>
          <a:prstGeom prst="rect">
            <a:avLst/>
          </a:prstGeom>
        </p:spPr>
      </p:pic>
      <p:sp>
        <p:nvSpPr>
          <p:cNvPr id="35" name="TextBox 1"/>
          <p:cNvSpPr txBox="1">
            <a:spLocks noChangeArrowheads="1"/>
          </p:cNvSpPr>
          <p:nvPr/>
        </p:nvSpPr>
        <p:spPr bwMode="auto">
          <a:xfrm>
            <a:off x="2213317" y="6073214"/>
            <a:ext cx="223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800" b="1" dirty="0" smtClean="0">
                <a:solidFill>
                  <a:prstClr val="black"/>
                </a:solidFill>
                <a:latin typeface="Arial" charset="0"/>
              </a:rPr>
              <a:t>Linear Kernel</a:t>
            </a:r>
            <a:endParaRPr lang="en-US" altLang="en-US" sz="1800" b="1" dirty="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6" name="TextBox 1"/>
          <p:cNvSpPr txBox="1">
            <a:spLocks noChangeArrowheads="1"/>
          </p:cNvSpPr>
          <p:nvPr/>
        </p:nvSpPr>
        <p:spPr bwMode="auto">
          <a:xfrm>
            <a:off x="8020929" y="6028666"/>
            <a:ext cx="223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800" b="1" dirty="0" smtClean="0">
                <a:solidFill>
                  <a:prstClr val="black"/>
                </a:solidFill>
                <a:latin typeface="Arial" charset="0"/>
              </a:rPr>
              <a:t>RBF  Kernel</a:t>
            </a:r>
            <a:endParaRPr lang="en-US" altLang="en-US" sz="1800" b="1" dirty="0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9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38" y="253219"/>
            <a:ext cx="10515600" cy="98730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Kernels and why different kernels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1" y="2015049"/>
            <a:ext cx="4732391" cy="3752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56" y="2015049"/>
            <a:ext cx="5206082" cy="4076627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7699718" y="6193247"/>
            <a:ext cx="223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800" b="1" dirty="0" smtClean="0">
                <a:solidFill>
                  <a:prstClr val="black"/>
                </a:solidFill>
                <a:latin typeface="Arial" charset="0"/>
              </a:rPr>
              <a:t>RBF  Kernel</a:t>
            </a:r>
            <a:endParaRPr lang="en-US" altLang="en-US" sz="1800" b="1" dirty="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2365717" y="6225614"/>
            <a:ext cx="223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sz="1800" b="1" dirty="0" smtClean="0">
                <a:solidFill>
                  <a:prstClr val="black"/>
                </a:solidFill>
                <a:latin typeface="Arial" charset="0"/>
              </a:rPr>
              <a:t>Linear Kernel</a:t>
            </a:r>
            <a:endParaRPr lang="en-US" altLang="en-US" sz="1800" b="1" dirty="0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4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esktop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234" y="202689"/>
            <a:ext cx="11352628" cy="64302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10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ABF565F-3018-4814-ACB5-3E51601BE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	</a:t>
            </a:r>
            <a:r>
              <a:rPr lang="en-US" altLang="zh-CN" b="1" u="sng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Advantages</a:t>
            </a:r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:</a:t>
            </a: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/>
              <a:t>The kernel </a:t>
            </a:r>
            <a:r>
              <a:rPr lang="en-US" altLang="zh-CN" sz="2800" dirty="0" smtClean="0"/>
              <a:t>trick</a:t>
            </a:r>
            <a:endParaRPr lang="en-US" altLang="zh-CN" sz="2800" dirty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High Dimensionality</a:t>
            </a: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Reduce </a:t>
            </a:r>
            <a:r>
              <a:rPr lang="en-US" altLang="zh-CN" sz="2800" dirty="0" err="1" smtClean="0"/>
              <a:t>overfitting</a:t>
            </a:r>
            <a:endParaRPr lang="en-US" altLang="zh-CN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9338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 smtClean="0">
                <a:solidFill>
                  <a:srgbClr val="FF0000"/>
                </a:solidFill>
              </a:rPr>
              <a:t>What is UCI dataset and</a:t>
            </a:r>
          </a:p>
          <a:p>
            <a:pPr marL="0" indent="0" algn="ctr">
              <a:buNone/>
            </a:pPr>
            <a:r>
              <a:rPr lang="en-IN" sz="4800" b="1" dirty="0" smtClean="0">
                <a:solidFill>
                  <a:srgbClr val="FF0000"/>
                </a:solidFill>
              </a:rPr>
              <a:t> </a:t>
            </a:r>
            <a:r>
              <a:rPr lang="en-IN" sz="4800" b="1" dirty="0">
                <a:solidFill>
                  <a:srgbClr val="FF0000"/>
                </a:solidFill>
              </a:rPr>
              <a:t>W</a:t>
            </a:r>
            <a:r>
              <a:rPr lang="en-IN" sz="4800" b="1" dirty="0" smtClean="0">
                <a:solidFill>
                  <a:srgbClr val="FF0000"/>
                </a:solidFill>
              </a:rPr>
              <a:t>hy UCI dataset??</a:t>
            </a:r>
            <a:endParaRPr lang="en-IN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27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UCI </a:t>
            </a:r>
            <a:r>
              <a:rPr lang="en-IN" b="1" u="sng" dirty="0" smtClean="0">
                <a:solidFill>
                  <a:srgbClr val="FF0000"/>
                </a:solidFill>
              </a:rPr>
              <a:t>Dataset :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764" y="1922607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8" y="1478071"/>
            <a:ext cx="10271342" cy="506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0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FF0000"/>
                </a:solidFill>
              </a:rPr>
              <a:t>After PCA Transformation: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44" y="1515648"/>
            <a:ext cx="10546915" cy="4697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392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163" y="2770704"/>
            <a:ext cx="10515600" cy="1325563"/>
          </a:xfrm>
        </p:spPr>
        <p:txBody>
          <a:bodyPr>
            <a:norm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sz="6600" b="1" u="sng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Implementation </a:t>
            </a:r>
            <a:endParaRPr lang="en-US" sz="6600" b="1" u="sng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20879" y="1518362"/>
            <a:ext cx="44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SVM in python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50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 Output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273" y="2147455"/>
            <a:ext cx="8908472" cy="402950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" y="1754535"/>
            <a:ext cx="9712035" cy="482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58" y="838274"/>
            <a:ext cx="1871004" cy="1388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85" y="2226914"/>
            <a:ext cx="1573751" cy="1487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10" y="3714819"/>
            <a:ext cx="1714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117" y="2404698"/>
            <a:ext cx="1622361" cy="3467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9" y="1655410"/>
            <a:ext cx="895351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46" y="1216518"/>
            <a:ext cx="885825" cy="118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66" y="1827864"/>
            <a:ext cx="895351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0" y="3377194"/>
            <a:ext cx="407323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8" y="1825625"/>
            <a:ext cx="4253345" cy="4351338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27" y="1810257"/>
            <a:ext cx="5112328" cy="437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002060"/>
                </a:solidFill>
              </a:rPr>
              <a:t>Discussions on Results:</a:t>
            </a:r>
            <a:endParaRPr lang="en-IN" b="1" u="sng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Blue dots are expected in Red region, and Black dots are expected in Green region.</a:t>
            </a:r>
          </a:p>
          <a:p>
            <a:r>
              <a:rPr lang="en-IN" dirty="0" smtClean="0"/>
              <a:t>Any blue dot in Green region or black dot in Red region is Botnet</a:t>
            </a:r>
          </a:p>
          <a:p>
            <a:r>
              <a:rPr lang="en-IN" dirty="0" smtClean="0"/>
              <a:t>UCI Dataset contains 59717 rows and 115columns, but due to hardware limitation we can take maximum 500 rows.</a:t>
            </a:r>
          </a:p>
          <a:p>
            <a:r>
              <a:rPr lang="en-IN" dirty="0" smtClean="0"/>
              <a:t>Less data yields less accuracy.</a:t>
            </a:r>
          </a:p>
          <a:p>
            <a:r>
              <a:rPr lang="en-IN" dirty="0" smtClean="0"/>
              <a:t>PCA function has been used for visualization purpose.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3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/>
              <a:t>Future scope: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can use secondary memory based technique instead of ram based technique and </a:t>
            </a:r>
            <a:r>
              <a:rPr lang="en-IN" dirty="0"/>
              <a:t>Computationally Efficient </a:t>
            </a:r>
            <a:r>
              <a:rPr lang="en-IN" dirty="0" smtClean="0"/>
              <a:t>methods.</a:t>
            </a:r>
          </a:p>
          <a:p>
            <a:r>
              <a:rPr lang="en-IN" dirty="0" smtClean="0"/>
              <a:t>Sampling techniques can be introduced to take more data.</a:t>
            </a:r>
          </a:p>
          <a:p>
            <a:r>
              <a:rPr lang="en-IN" dirty="0"/>
              <a:t>Selective combination of ensemble </a:t>
            </a:r>
            <a:r>
              <a:rPr lang="en-IN" dirty="0" smtClean="0"/>
              <a:t>members.</a:t>
            </a:r>
          </a:p>
          <a:p>
            <a:r>
              <a:rPr lang="en-IN" dirty="0"/>
              <a:t>Heterogeneous ensemble </a:t>
            </a:r>
            <a:r>
              <a:rPr lang="en-IN" dirty="0" smtClean="0"/>
              <a:t>learning.</a:t>
            </a:r>
          </a:p>
          <a:p>
            <a:r>
              <a:rPr lang="en-IN" dirty="0" smtClean="0"/>
              <a:t>Accuracy can be increased by taking more data.</a:t>
            </a:r>
          </a:p>
          <a:p>
            <a:r>
              <a:rPr lang="en-IN" dirty="0" smtClean="0"/>
              <a:t>If, somehow we can manage to detect the attack at the time of execution, then may be it can be prevented.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75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References:</a:t>
            </a:r>
            <a:endParaRPr lang="en-IN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dirty="0" err="1"/>
              <a:t>Chityala</a:t>
            </a:r>
            <a:r>
              <a:rPr lang="en-US" dirty="0"/>
              <a:t>, R. and </a:t>
            </a:r>
            <a:r>
              <a:rPr lang="en-US" dirty="0" err="1"/>
              <a:t>Pudipeddi</a:t>
            </a:r>
            <a:r>
              <a:rPr lang="en-US" dirty="0"/>
              <a:t>, S., 2014. </a:t>
            </a:r>
            <a:r>
              <a:rPr lang="en-US" i="1" dirty="0"/>
              <a:t>Image processing and acquisition using Python</a:t>
            </a:r>
            <a:r>
              <a:rPr lang="en-US" dirty="0"/>
              <a:t>. Chapman and Hall/CRC.</a:t>
            </a:r>
            <a:endParaRPr lang="en-IN" dirty="0"/>
          </a:p>
          <a:p>
            <a:pPr lvl="0"/>
            <a:r>
              <a:rPr lang="en-US" dirty="0" err="1"/>
              <a:t>Jeong</a:t>
            </a:r>
            <a:r>
              <a:rPr lang="en-US" dirty="0"/>
              <a:t>, O.R., Kim, C., Kim, W. and So, J., 2011. Botnets: threats and responses. </a:t>
            </a:r>
            <a:r>
              <a:rPr lang="en-US" i="1" dirty="0"/>
              <a:t>International Journal of Web Information Systems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(1), pp.6-17.</a:t>
            </a:r>
            <a:endParaRPr lang="en-IN" dirty="0"/>
          </a:p>
          <a:p>
            <a:pPr lvl="0"/>
            <a:r>
              <a:rPr lang="en-US" dirty="0" err="1"/>
              <a:t>Schaathun</a:t>
            </a:r>
            <a:r>
              <a:rPr lang="en-US" dirty="0"/>
              <a:t>, H.G., 2012. </a:t>
            </a:r>
            <a:r>
              <a:rPr lang="en-US" i="1" dirty="0"/>
              <a:t>Machine learning in image </a:t>
            </a:r>
            <a:r>
              <a:rPr lang="en-US" i="1" dirty="0" err="1"/>
              <a:t>steganalysis</a:t>
            </a:r>
            <a:r>
              <a:rPr lang="en-US" dirty="0"/>
              <a:t>. Wiley-IEEE Press.</a:t>
            </a:r>
            <a:endParaRPr lang="en-IN" dirty="0"/>
          </a:p>
          <a:p>
            <a:pPr lvl="0"/>
            <a:r>
              <a:rPr lang="en-US" dirty="0"/>
              <a:t>Hoang, X. and Nguyen, Q., 2018. Botnet detection based on machine learning techniques using DNS query data. </a:t>
            </a:r>
            <a:r>
              <a:rPr lang="en-US" i="1" dirty="0"/>
              <a:t>Future Internet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(5), p.43.</a:t>
            </a:r>
            <a:endParaRPr lang="en-IN" dirty="0"/>
          </a:p>
          <a:p>
            <a:pPr lvl="0"/>
            <a:r>
              <a:rPr lang="en-US" dirty="0" err="1"/>
              <a:t>Karim</a:t>
            </a:r>
            <a:r>
              <a:rPr lang="en-US" dirty="0"/>
              <a:t>, A., </a:t>
            </a:r>
            <a:r>
              <a:rPr lang="en-US" dirty="0" err="1"/>
              <a:t>Salleh</a:t>
            </a:r>
            <a:r>
              <a:rPr lang="en-US" dirty="0"/>
              <a:t>, R.B., Shiraz, M., Shah, S.A.A., </a:t>
            </a:r>
            <a:r>
              <a:rPr lang="en-US" dirty="0" err="1"/>
              <a:t>Awan</a:t>
            </a:r>
            <a:r>
              <a:rPr lang="en-US" dirty="0"/>
              <a:t>, I. and </a:t>
            </a:r>
            <a:r>
              <a:rPr lang="en-US" dirty="0" err="1"/>
              <a:t>Anuar</a:t>
            </a:r>
            <a:r>
              <a:rPr lang="en-US" dirty="0"/>
              <a:t>, N.B., 2014. Botnet detection techniques: review, future trends, and issues. </a:t>
            </a:r>
            <a:r>
              <a:rPr lang="en-US" i="1" dirty="0"/>
              <a:t>Journal of Zhejiang University SCIENCE C</a:t>
            </a:r>
            <a:r>
              <a:rPr lang="en-US" dirty="0"/>
              <a:t>, </a:t>
            </a:r>
            <a:r>
              <a:rPr lang="en-US" i="1" dirty="0"/>
              <a:t>15</a:t>
            </a:r>
            <a:r>
              <a:rPr lang="en-US" dirty="0"/>
              <a:t>(11), pp.943-983</a:t>
            </a:r>
            <a:endParaRPr lang="en-IN" dirty="0"/>
          </a:p>
          <a:p>
            <a:pPr lvl="0"/>
            <a:r>
              <a:rPr lang="en-US" dirty="0"/>
              <a:t>Miller, S. and Busby-Earle, C., 2016, December. The role of machine learning in botnet detection. In </a:t>
            </a:r>
            <a:r>
              <a:rPr lang="en-US" i="1" dirty="0"/>
              <a:t>2016 11th International Conference for Internet Technology and Secured Transactions (ICITST)</a:t>
            </a:r>
            <a:r>
              <a:rPr lang="en-US" dirty="0"/>
              <a:t> (pp. 359-364). IEEE.</a:t>
            </a:r>
            <a:endParaRPr lang="en-IN" dirty="0"/>
          </a:p>
          <a:p>
            <a:pPr lvl="0"/>
            <a:r>
              <a:rPr lang="en-US" u="sng" dirty="0">
                <a:hlinkClick r:id="rId2"/>
              </a:rPr>
              <a:t>https://www.normshield.com/machine-learning-in-cyber-security-domain-9-botnet-detection/</a:t>
            </a:r>
            <a:endParaRPr lang="en-IN" dirty="0"/>
          </a:p>
          <a:p>
            <a:pPr lvl="0"/>
            <a:r>
              <a:rPr lang="en-US" u="sng" dirty="0">
                <a:hlinkClick r:id="rId3"/>
              </a:rPr>
              <a:t>https://www.kaggle.com/farhanmd29/svm-model-for-social-network-ads</a:t>
            </a:r>
            <a:endParaRPr lang="en-IN" dirty="0"/>
          </a:p>
          <a:p>
            <a:pPr lvl="0"/>
            <a:r>
              <a:rPr lang="en-US" u="sng" dirty="0">
                <a:hlinkClick r:id="rId4"/>
              </a:rPr>
              <a:t>https://en.wikipedia.org/wiki/Botnet</a:t>
            </a:r>
            <a:endParaRPr lang="en-IN" dirty="0"/>
          </a:p>
          <a:p>
            <a:pPr lvl="0"/>
            <a:r>
              <a:rPr lang="en-US" u="sng" dirty="0">
                <a:hlinkClick r:id="rId5"/>
              </a:rPr>
              <a:t>https://archive.ics.uci.edu/ml/datasets/detection_of_IoT_botnet_attacks_N_BaIoT</a:t>
            </a:r>
            <a:r>
              <a:rPr lang="en-US" dirty="0"/>
              <a:t> ( dataset purpose)</a:t>
            </a:r>
            <a:endParaRPr lang="en-IN" dirty="0"/>
          </a:p>
          <a:p>
            <a:r>
              <a:rPr lang="en-US" u="sng" dirty="0">
                <a:hlinkClick r:id="rId6"/>
              </a:rPr>
              <a:t>https://data-flair.training/blogs/svm-kernel-functions/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4657" y="1534250"/>
            <a:ext cx="67044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600" b="1" dirty="0">
                <a:ln/>
                <a:solidFill>
                  <a:srgbClr val="FFFF00"/>
                </a:solidFill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4941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performed by </a:t>
            </a:r>
            <a:r>
              <a:rPr lang="en-US" u="sng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BotNet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rgbClr val="FF0000"/>
                </a:solidFill>
              </a:rPr>
              <a:t>DDoS</a:t>
            </a:r>
            <a:endParaRPr lang="en-US" sz="5400" b="1" dirty="0" smtClean="0">
              <a:solidFill>
                <a:srgbClr val="FF0000"/>
              </a:solidFill>
            </a:endParaRPr>
          </a:p>
          <a:p>
            <a:r>
              <a:rPr lang="en-US" sz="5400" b="1" dirty="0" smtClean="0">
                <a:solidFill>
                  <a:srgbClr val="FF0000"/>
                </a:solidFill>
              </a:rPr>
              <a:t>Malware</a:t>
            </a:r>
          </a:p>
          <a:p>
            <a:r>
              <a:rPr lang="en-US" sz="5400" b="1" dirty="0" smtClean="0">
                <a:solidFill>
                  <a:srgbClr val="FF0000"/>
                </a:solidFill>
              </a:rPr>
              <a:t>Service Disruption</a:t>
            </a:r>
          </a:p>
          <a:p>
            <a:r>
              <a:rPr lang="en-US" sz="5400" b="1" dirty="0" smtClean="0">
                <a:solidFill>
                  <a:srgbClr val="FF0000"/>
                </a:solidFill>
              </a:rPr>
              <a:t>Something “Bad”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467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made it so </a:t>
            </a:r>
            <a:r>
              <a:rPr lang="en-US" sz="8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</a:t>
            </a:r>
            <a:r>
              <a:rPr lang="en-US" sz="8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8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62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sz="5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Internet of Things</a:t>
            </a:r>
            <a:endParaRPr lang="en-US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83" y="2044393"/>
            <a:ext cx="6108439" cy="40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u="sng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4800" b="1" u="sng" dirty="0" err="1" smtClean="0">
                <a:solidFill>
                  <a:schemeClr val="accent1">
                    <a:lumMod val="75000"/>
                  </a:schemeClr>
                </a:solidFill>
              </a:rPr>
              <a:t>BotNet</a:t>
            </a:r>
            <a:r>
              <a:rPr lang="en-US" sz="4800" b="1" u="sng" dirty="0" smtClean="0">
                <a:solidFill>
                  <a:schemeClr val="accent1">
                    <a:lumMod val="75000"/>
                  </a:schemeClr>
                </a:solidFill>
              </a:rPr>
              <a:t> Architecture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776"/>
            <a:ext cx="11021704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479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Common techniques used to perform </a:t>
            </a:r>
            <a:r>
              <a:rPr lang="en-US" b="1" u="sng" dirty="0" err="1" smtClean="0">
                <a:solidFill>
                  <a:schemeClr val="accent2">
                    <a:lumMod val="75000"/>
                  </a:schemeClr>
                </a:solidFill>
              </a:rPr>
              <a:t>BotNet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 attacks: </a:t>
            </a:r>
            <a:endParaRPr 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70" y="1677040"/>
            <a:ext cx="9062113" cy="4751056"/>
          </a:xfrm>
        </p:spPr>
      </p:pic>
    </p:spTree>
    <p:extLst>
      <p:ext uri="{BB962C8B-B14F-4D97-AF65-F5344CB8AC3E}">
        <p14:creationId xmlns:p14="http://schemas.microsoft.com/office/powerpoint/2010/main" val="277702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</TotalTime>
  <Words>764</Words>
  <Application>Microsoft Office PowerPoint</Application>
  <PresentationFormat>Custom</PresentationFormat>
  <Paragraphs>166</Paragraphs>
  <Slides>44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Office Theme</vt:lpstr>
      <vt:lpstr>1_Office Theme</vt:lpstr>
      <vt:lpstr>Equation</vt:lpstr>
      <vt:lpstr>PowerPoint Presentation</vt:lpstr>
      <vt:lpstr>BOTNET ATTACK DETECTION ON IOT DEVICES</vt:lpstr>
      <vt:lpstr>What Does BotNet really mean?</vt:lpstr>
      <vt:lpstr>PowerPoint Presentation</vt:lpstr>
      <vt:lpstr>Task performed by BotNet:</vt:lpstr>
      <vt:lpstr>What made it so EASY?</vt:lpstr>
      <vt:lpstr>IoT – Internet of Things</vt:lpstr>
      <vt:lpstr>The BotNet Architecture:</vt:lpstr>
      <vt:lpstr>Common techniques used to perform BotNet attacks: </vt:lpstr>
      <vt:lpstr>PowerPoint Presentation</vt:lpstr>
      <vt:lpstr>Attack on Android (Reverse TCP Attack) :</vt:lpstr>
      <vt:lpstr>Site Cloning :</vt:lpstr>
      <vt:lpstr>Phising Attack(Application of site cloning):</vt:lpstr>
      <vt:lpstr>Fake mail sending:</vt:lpstr>
      <vt:lpstr>Finding vulnerabilities in a site to exploit:</vt:lpstr>
      <vt:lpstr>BotNet Attack Trend:</vt:lpstr>
      <vt:lpstr>How much INSECURE our devices are?</vt:lpstr>
      <vt:lpstr>How Botnets Can be detected ?</vt:lpstr>
      <vt:lpstr>PowerPoint Presentation</vt:lpstr>
      <vt:lpstr>Motivations:</vt:lpstr>
      <vt:lpstr>PowerPoint Presentation</vt:lpstr>
      <vt:lpstr>Types Of Machine Learning:</vt:lpstr>
      <vt:lpstr>Some Machine Learning Algorithm  used in Detection of BotNet :</vt:lpstr>
      <vt:lpstr>Support Vector Machine</vt:lpstr>
      <vt:lpstr>PowerPoint Presentation</vt:lpstr>
      <vt:lpstr>PowerPoint Presentation</vt:lpstr>
      <vt:lpstr>PowerPoint Presentation</vt:lpstr>
      <vt:lpstr>Soft Margin Classification</vt:lpstr>
      <vt:lpstr>SVM as Multi-Class Classifier</vt:lpstr>
      <vt:lpstr>PowerPoint Presentation</vt:lpstr>
      <vt:lpstr>Kernels and why different kernels</vt:lpstr>
      <vt:lpstr>Kernels and why different kernels</vt:lpstr>
      <vt:lpstr>PowerPoint Presentation</vt:lpstr>
      <vt:lpstr> Advantages:</vt:lpstr>
      <vt:lpstr>PowerPoint Presentation</vt:lpstr>
      <vt:lpstr>UCI Dataset :</vt:lpstr>
      <vt:lpstr>After PCA Transformation:</vt:lpstr>
      <vt:lpstr> Implementation </vt:lpstr>
      <vt:lpstr>Predicted Output</vt:lpstr>
      <vt:lpstr>Experimental results</vt:lpstr>
      <vt:lpstr>Discussions on Results:</vt:lpstr>
      <vt:lpstr>Future scope:</vt:lpstr>
      <vt:lpstr>References: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Does BotNet really mean?</dc:title>
  <dc:creator>HP</dc:creator>
  <cp:lastModifiedBy>Aritra</cp:lastModifiedBy>
  <cp:revision>67</cp:revision>
  <dcterms:created xsi:type="dcterms:W3CDTF">2019-03-21T14:41:26Z</dcterms:created>
  <dcterms:modified xsi:type="dcterms:W3CDTF">2019-07-23T14:33:24Z</dcterms:modified>
</cp:coreProperties>
</file>